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Override PartName="/ppt/media/media1.mov" ContentType="video/unknown"/>
  <Override PartName="/ppt/media/media2.mov" ContentType="video/unknown"/>
  <Override PartName="/ppt/media/image1.jpeg" ContentType="image/jpeg"/>
  <Override PartName="/ppt/media/media3.mov" ContentType="video/unknown"/>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lvl1pPr>
    <a:lvl2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lvl2pPr>
    <a:lvl3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lvl3pPr>
    <a:lvl4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lvl4pPr>
    <a:lvl5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lvl5pPr>
    <a:lvl6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lvl6pPr>
    <a:lvl7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lvl7pPr>
    <a:lvl8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lvl8pPr>
    <a:lvl9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2F3A3E"/>
        </a:fontRef>
        <a:srgbClr val="2F3A3E"/>
      </a:tcTxStyle>
      <a:tcStyle>
        <a:tcBdr>
          <a:left>
            <a:ln w="12700" cap="flat">
              <a:solidFill>
                <a:srgbClr val="2F3A3E"/>
              </a:solidFill>
              <a:prstDash val="solid"/>
              <a:round/>
            </a:ln>
          </a:left>
          <a:right>
            <a:ln w="12700" cap="flat">
              <a:solidFill>
                <a:srgbClr val="2F3A3E"/>
              </a:solidFill>
              <a:prstDash val="solid"/>
              <a:round/>
            </a:ln>
          </a:right>
          <a:top>
            <a:ln w="12700" cap="flat">
              <a:solidFill>
                <a:srgbClr val="2F3A3E"/>
              </a:solidFill>
              <a:prstDash val="solid"/>
              <a:round/>
            </a:ln>
          </a:top>
          <a:bottom>
            <a:ln w="12700" cap="flat">
              <a:solidFill>
                <a:srgbClr val="2F3A3E"/>
              </a:solidFill>
              <a:prstDash val="solid"/>
              <a:round/>
            </a:ln>
          </a:bottom>
          <a:insideH>
            <a:ln w="12700" cap="flat">
              <a:solidFill>
                <a:srgbClr val="2F3A3E"/>
              </a:solidFill>
              <a:prstDash val="solid"/>
              <a:round/>
            </a:ln>
          </a:insideH>
          <a:insideV>
            <a:ln w="12700" cap="flat">
              <a:solidFill>
                <a:srgbClr val="2F3A3E"/>
              </a:solidFill>
              <a:prstDash val="solid"/>
              <a:round/>
            </a:ln>
          </a:insideV>
        </a:tcBdr>
        <a:fill>
          <a:noFill/>
        </a:fill>
      </a:tcStyle>
    </a:wholeTbl>
    <a:band2H>
      <a:tcTxStyle b="def" i="def"/>
      <a:tcStyle>
        <a:tcBdr/>
        <a:fill>
          <a:solidFill>
            <a:srgbClr val="FFFFFF"/>
          </a:solidFill>
        </a:fill>
      </a:tcStyle>
    </a:band2H>
    <a:firstCol>
      <a:tcTxStyle b="off" i="off">
        <a:fontRef idx="minor">
          <a:srgbClr val="2F3A3E"/>
        </a:fontRef>
        <a:srgbClr val="2F3A3E"/>
      </a:tcTxStyle>
      <a:tcStyle>
        <a:tcBdr>
          <a:left>
            <a:ln w="12700" cap="flat">
              <a:solidFill>
                <a:srgbClr val="2F3A3E"/>
              </a:solidFill>
              <a:prstDash val="solid"/>
              <a:round/>
            </a:ln>
          </a:left>
          <a:right>
            <a:ln w="12700" cap="flat">
              <a:solidFill>
                <a:srgbClr val="2F3A3E"/>
              </a:solidFill>
              <a:prstDash val="solid"/>
              <a:round/>
            </a:ln>
          </a:right>
          <a:top>
            <a:ln w="12700" cap="flat">
              <a:solidFill>
                <a:srgbClr val="2F3A3E"/>
              </a:solidFill>
              <a:prstDash val="solid"/>
              <a:round/>
            </a:ln>
          </a:top>
          <a:bottom>
            <a:ln w="12700" cap="flat">
              <a:solidFill>
                <a:srgbClr val="2F3A3E"/>
              </a:solidFill>
              <a:prstDash val="solid"/>
              <a:round/>
            </a:ln>
          </a:bottom>
          <a:insideH>
            <a:ln w="12700" cap="flat">
              <a:solidFill>
                <a:srgbClr val="2F3A3E"/>
              </a:solidFill>
              <a:prstDash val="solid"/>
              <a:round/>
            </a:ln>
          </a:insideH>
          <a:insideV>
            <a:ln w="12700" cap="flat">
              <a:solidFill>
                <a:srgbClr val="2F3A3E"/>
              </a:solidFill>
              <a:prstDash val="solid"/>
              <a:round/>
            </a:ln>
          </a:insideV>
        </a:tcBdr>
        <a:fill>
          <a:noFill/>
        </a:fill>
      </a:tcStyle>
    </a:firstCol>
    <a:lastRow>
      <a:tcTxStyle b="off" i="off">
        <a:fontRef idx="minor">
          <a:srgbClr val="2F3A3E"/>
        </a:fontRef>
        <a:srgbClr val="2F3A3E"/>
      </a:tcTxStyle>
      <a:tcStyle>
        <a:tcBdr>
          <a:left>
            <a:ln w="12700" cap="flat">
              <a:solidFill>
                <a:srgbClr val="2F3A3E"/>
              </a:solidFill>
              <a:prstDash val="solid"/>
              <a:round/>
            </a:ln>
          </a:left>
          <a:right>
            <a:ln w="12700" cap="flat">
              <a:solidFill>
                <a:srgbClr val="2F3A3E"/>
              </a:solidFill>
              <a:prstDash val="solid"/>
              <a:round/>
            </a:ln>
          </a:right>
          <a:top>
            <a:ln w="12700" cap="flat">
              <a:solidFill>
                <a:srgbClr val="2F3A3E"/>
              </a:solidFill>
              <a:prstDash val="solid"/>
              <a:round/>
            </a:ln>
          </a:top>
          <a:bottom>
            <a:ln w="12700" cap="flat">
              <a:solidFill>
                <a:srgbClr val="2F3A3E"/>
              </a:solidFill>
              <a:prstDash val="solid"/>
              <a:round/>
            </a:ln>
          </a:bottom>
          <a:insideH>
            <a:ln w="12700" cap="flat">
              <a:solidFill>
                <a:srgbClr val="2F3A3E"/>
              </a:solidFill>
              <a:prstDash val="solid"/>
              <a:round/>
            </a:ln>
          </a:insideH>
          <a:insideV>
            <a:ln w="12700" cap="flat">
              <a:solidFill>
                <a:srgbClr val="2F3A3E"/>
              </a:solidFill>
              <a:prstDash val="solid"/>
              <a:round/>
            </a:ln>
          </a:insideV>
        </a:tcBdr>
        <a:fill>
          <a:noFill/>
        </a:fill>
      </a:tcStyle>
    </a:lastRow>
    <a:firstRow>
      <a:tcTxStyle b="off" i="off">
        <a:fontRef idx="minor">
          <a:srgbClr val="2F3A3E"/>
        </a:fontRef>
        <a:srgbClr val="2F3A3E"/>
      </a:tcTxStyle>
      <a:tcStyle>
        <a:tcBdr>
          <a:left>
            <a:ln w="12700" cap="flat">
              <a:solidFill>
                <a:srgbClr val="2F3A3E"/>
              </a:solidFill>
              <a:prstDash val="solid"/>
              <a:round/>
            </a:ln>
          </a:left>
          <a:right>
            <a:ln w="12700" cap="flat">
              <a:solidFill>
                <a:srgbClr val="2F3A3E"/>
              </a:solidFill>
              <a:prstDash val="solid"/>
              <a:round/>
            </a:ln>
          </a:right>
          <a:top>
            <a:ln w="12700" cap="flat">
              <a:solidFill>
                <a:srgbClr val="2F3A3E"/>
              </a:solidFill>
              <a:prstDash val="solid"/>
              <a:round/>
            </a:ln>
          </a:top>
          <a:bottom>
            <a:ln w="12700" cap="flat">
              <a:solidFill>
                <a:srgbClr val="2F3A3E"/>
              </a:solidFill>
              <a:prstDash val="solid"/>
              <a:round/>
            </a:ln>
          </a:bottom>
          <a:insideH>
            <a:ln w="12700" cap="flat">
              <a:solidFill>
                <a:srgbClr val="2F3A3E"/>
              </a:solidFill>
              <a:prstDash val="solid"/>
              <a:round/>
            </a:ln>
          </a:insideH>
          <a:insideV>
            <a:ln w="12700" cap="flat">
              <a:solidFill>
                <a:srgbClr val="2F3A3E"/>
              </a:solidFill>
              <a:prstDash val="solid"/>
              <a:round/>
            </a:ln>
          </a:insideV>
        </a:tcBdr>
        <a:fill>
          <a:noFill/>
        </a:fill>
      </a:tcStyle>
    </a:firstRow>
  </a:tblStyle>
  <a:tblStyle styleId="{C7B018BB-80A7-4F77-B60F-C8B233D01FF8}" styleName="">
    <a:tblBg/>
    <a:wholeTbl>
      <a:tcTxStyle b="off" i="off">
        <a:fontRef idx="minor">
          <a:srgbClr val="2F3A3E"/>
        </a:fontRef>
        <a:srgbClr val="2F3A3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DBF1CB"/>
          </a:solidFill>
        </a:fill>
      </a:tcStyle>
    </a:wholeTbl>
    <a:band2H>
      <a:tcTxStyle b="def" i="def"/>
      <a:tcStyle>
        <a:tcBdr/>
        <a:fill>
          <a:solidFill>
            <a:srgbClr val="EEF8E7"/>
          </a:solidFill>
        </a:fill>
      </a:tcStyle>
    </a:band2H>
    <a:firstCol>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1"/>
          </a:solidFill>
        </a:fill>
      </a:tcStyle>
    </a:firstCol>
    <a:lastRow>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381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1"/>
          </a:solidFill>
        </a:fill>
      </a:tcStyle>
    </a:lastRow>
    <a:firstRow>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381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1"/>
          </a:solidFill>
        </a:fill>
      </a:tcStyle>
    </a:firstRow>
  </a:tblStyle>
  <a:tblStyle styleId="{EEE7283C-3CF3-47DC-8721-378D4A62B228}" styleName="">
    <a:tblBg/>
    <a:wholeTbl>
      <a:tcTxStyle b="off" i="off">
        <a:fontRef idx="minor">
          <a:srgbClr val="2F3A3E"/>
        </a:fontRef>
        <a:srgbClr val="2F3A3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CCCDCD"/>
          </a:solidFill>
        </a:fill>
      </a:tcStyle>
    </a:wholeTbl>
    <a:band2H>
      <a:tcTxStyle b="def" i="def"/>
      <a:tcStyle>
        <a:tcBdr/>
        <a:fill>
          <a:solidFill>
            <a:srgbClr val="E7E7E8"/>
          </a:solidFill>
        </a:fill>
      </a:tcStyle>
    </a:band2H>
    <a:firstCol>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3"/>
          </a:solidFill>
        </a:fill>
      </a:tcStyle>
    </a:firstCol>
    <a:lastRow>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381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3"/>
          </a:solidFill>
        </a:fill>
      </a:tcStyle>
    </a:lastRow>
    <a:firstRow>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381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3"/>
          </a:solidFill>
        </a:fill>
      </a:tcStyle>
    </a:firstRow>
  </a:tblStyle>
  <a:tblStyle styleId="{CF821DB8-F4EB-4A41-A1BA-3FCAFE7338EE}" styleName="">
    <a:tblBg/>
    <a:wholeTbl>
      <a:tcTxStyle b="off" i="off">
        <a:fontRef idx="minor">
          <a:srgbClr val="2F3A3E"/>
        </a:fontRef>
        <a:srgbClr val="2F3A3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DBF1CB"/>
          </a:solidFill>
        </a:fill>
      </a:tcStyle>
    </a:wholeTbl>
    <a:band2H>
      <a:tcTxStyle b="def" i="def"/>
      <a:tcStyle>
        <a:tcBdr/>
        <a:fill>
          <a:solidFill>
            <a:srgbClr val="EEF8E7"/>
          </a:solidFill>
        </a:fill>
      </a:tcStyle>
    </a:band2H>
    <a:firstCol>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1"/>
          </a:solidFill>
        </a:fill>
      </a:tcStyle>
    </a:firstCol>
    <a:lastRow>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381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1"/>
          </a:solidFill>
        </a:fill>
      </a:tcStyle>
    </a:lastRow>
    <a:firstRow>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381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1"/>
          </a:solidFill>
        </a:fill>
      </a:tcStyle>
    </a:firstRow>
  </a:tblStyle>
  <a:tblStyle styleId="{33BA23B1-9221-436E-865A-0063620EA4FD}" styleName="">
    <a:tblBg/>
    <a:wholeTbl>
      <a:tcTxStyle b="off" i="off">
        <a:fontRef idx="minor">
          <a:srgbClr val="2F3A3E"/>
        </a:fontRef>
        <a:srgbClr val="2F3A3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8"/>
          </a:solidFill>
        </a:fill>
      </a:tcStyle>
    </a:wholeTbl>
    <a:band2H>
      <a:tcTxStyle b="def" i="def"/>
      <a:tcStyle>
        <a:tcBdr/>
        <a:fill>
          <a:solidFill>
            <a:srgbClr val="FEFFFE"/>
          </a:solidFill>
        </a:fill>
      </a:tcStyle>
    </a:band2H>
    <a:firstCol>
      <a:tcTxStyle b="on" i="off">
        <a:fontRef idx="minor">
          <a:srgbClr val="FEFFFE"/>
        </a:fontRef>
        <a:srgbClr val="FEFFF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2F3A3E"/>
        </a:fontRef>
        <a:srgbClr val="2F3A3E"/>
      </a:tcTxStyle>
      <a:tcStyle>
        <a:tcBdr>
          <a:left>
            <a:ln w="12700" cap="flat">
              <a:noFill/>
              <a:miter lim="400000"/>
            </a:ln>
          </a:left>
          <a:right>
            <a:ln w="12700" cap="flat">
              <a:noFill/>
              <a:miter lim="400000"/>
            </a:ln>
          </a:right>
          <a:top>
            <a:ln w="50800" cap="flat">
              <a:solidFill>
                <a:srgbClr val="2F3A3E"/>
              </a:solidFill>
              <a:prstDash val="solid"/>
              <a:round/>
            </a:ln>
          </a:top>
          <a:bottom>
            <a:ln w="25400" cap="flat">
              <a:solidFill>
                <a:srgbClr val="2F3A3E"/>
              </a:solidFill>
              <a:prstDash val="solid"/>
              <a:round/>
            </a:ln>
          </a:bottom>
          <a:insideH>
            <a:ln w="12700" cap="flat">
              <a:noFill/>
              <a:miter lim="400000"/>
            </a:ln>
          </a:insideH>
          <a:insideV>
            <a:ln w="12700" cap="flat">
              <a:noFill/>
              <a:miter lim="400000"/>
            </a:ln>
          </a:insideV>
        </a:tcBdr>
        <a:fill>
          <a:solidFill>
            <a:srgbClr val="FEFFFE"/>
          </a:solidFill>
        </a:fill>
      </a:tcStyle>
    </a:lastRow>
    <a:firstRow>
      <a:tcTxStyle b="on" i="off">
        <a:fontRef idx="minor">
          <a:srgbClr val="FEFFFE"/>
        </a:fontRef>
        <a:srgbClr val="FEFFFE"/>
      </a:tcTxStyle>
      <a:tcStyle>
        <a:tcBdr>
          <a:left>
            <a:ln w="12700" cap="flat">
              <a:noFill/>
              <a:miter lim="400000"/>
            </a:ln>
          </a:left>
          <a:right>
            <a:ln w="12700" cap="flat">
              <a:noFill/>
              <a:miter lim="400000"/>
            </a:ln>
          </a:right>
          <a:top>
            <a:ln w="25400" cap="flat">
              <a:solidFill>
                <a:srgbClr val="2F3A3E"/>
              </a:solidFill>
              <a:prstDash val="solid"/>
              <a:round/>
            </a:ln>
          </a:top>
          <a:bottom>
            <a:ln w="25400" cap="flat">
              <a:solidFill>
                <a:srgbClr val="2F3A3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2F3A3E"/>
        </a:fontRef>
        <a:srgbClr val="2F3A3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CCCDCD"/>
          </a:solidFill>
        </a:fill>
      </a:tcStyle>
    </a:wholeTbl>
    <a:band2H>
      <a:tcTxStyle b="def" i="def"/>
      <a:tcStyle>
        <a:tcBdr/>
        <a:fill>
          <a:solidFill>
            <a:srgbClr val="E7E7E8"/>
          </a:solidFill>
        </a:fill>
      </a:tcStyle>
    </a:band2H>
    <a:firstCol>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2F3A3E"/>
          </a:solidFill>
        </a:fill>
      </a:tcStyle>
    </a:firstCol>
    <a:lastRow>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381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2F3A3E"/>
          </a:solidFill>
        </a:fill>
      </a:tcStyle>
    </a:lastRow>
    <a:firstRow>
      <a:tcTxStyle b="on" i="off">
        <a:fontRef idx="min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381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2F3A3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769995"/>
        </c:manualLayout>
      </c:layout>
      <c:pieChart>
        <c:varyColors val="0"/>
        <c:ser>
          <c:idx val="0"/>
          <c:order val="0"/>
          <c:tx>
            <c:strRef>
              <c:f>Sheet1!$A$2</c:f>
              <c:strCache>
                <c:ptCount val="1"/>
                <c:pt idx="0">
                  <c:v>Sales</c:v>
                </c:pt>
              </c:strCache>
            </c:strRef>
          </c:tx>
          <c:spPr>
            <a:solidFill>
              <a:schemeClr val="accent1"/>
            </a:solidFill>
            <a:ln w="12700" cap="flat">
              <a:noFill/>
              <a:miter lim="400000"/>
            </a:ln>
            <a:effectLst/>
          </c:spPr>
          <c:explosion val="0"/>
          <c:dPt>
            <c:idx val="0"/>
            <c:explosion val="0"/>
            <c:spPr>
              <a:solidFill>
                <a:schemeClr val="accent1"/>
              </a:solidFill>
              <a:ln w="12700" cap="flat">
                <a:noFill/>
                <a:miter lim="400000"/>
              </a:ln>
              <a:effectLst/>
            </c:spPr>
          </c:dPt>
          <c:dPt>
            <c:idx val="1"/>
            <c:explosion val="0"/>
            <c:spPr>
              <a:solidFill>
                <a:schemeClr val="accent5"/>
              </a:solidFill>
              <a:ln w="12700" cap="flat">
                <a:noFill/>
                <a:miter lim="400000"/>
              </a:ln>
              <a:effectLst/>
            </c:spPr>
          </c:dPt>
          <c:dPt>
            <c:idx val="2"/>
            <c:explosion val="0"/>
            <c:spPr>
              <a:solidFill>
                <a:schemeClr val="accent3"/>
              </a:solidFill>
              <a:ln w="12700" cap="flat">
                <a:noFill/>
                <a:miter lim="400000"/>
              </a:ln>
              <a:effectLst/>
            </c:spPr>
          </c:dPt>
          <c:dLbls>
            <c:dLbl>
              <c:idx val="0"/>
              <c:numFmt formatCode="0.##" sourceLinked="0"/>
              <c:txPr>
                <a:bodyPr/>
                <a:lstStyle/>
                <a:p>
                  <a:pPr>
                    <a:defRPr b="1" i="0" strike="noStrike" sz="1110" u="none">
                      <a:solidFill>
                        <a:srgbClr val="2F3A3E"/>
                      </a:solidFill>
                      <a:latin typeface="Palatino"/>
                    </a:defRPr>
                  </a:pPr>
                </a:p>
              </c:txPr>
              <c:dLblPos val="inEnd"/>
              <c:showLegendKey val="0"/>
              <c:showVal val="0"/>
              <c:showCatName val="0"/>
              <c:showSerName val="0"/>
              <c:showPercent val="0"/>
              <c:showBubbleSize val="0"/>
            </c:dLbl>
            <c:dLbl>
              <c:idx val="1"/>
              <c:numFmt formatCode="0.#" sourceLinked="0"/>
              <c:txPr>
                <a:bodyPr/>
                <a:lstStyle/>
                <a:p>
                  <a:pPr>
                    <a:defRPr b="1" i="0" strike="noStrike" sz="1110" u="none">
                      <a:solidFill>
                        <a:srgbClr val="2F3A3E"/>
                      </a:solidFill>
                      <a:latin typeface="Palatino"/>
                    </a:defRPr>
                  </a:pPr>
                </a:p>
              </c:txPr>
              <c:dLblPos val="inEnd"/>
              <c:showLegendKey val="0"/>
              <c:showVal val="0"/>
              <c:showCatName val="0"/>
              <c:showSerName val="0"/>
              <c:showPercent val="0"/>
              <c:showBubbleSize val="0"/>
            </c:dLbl>
            <c:dLbl>
              <c:idx val="2"/>
              <c:numFmt formatCode="0.#" sourceLinked="0"/>
              <c:txPr>
                <a:bodyPr/>
                <a:lstStyle/>
                <a:p>
                  <a:pPr>
                    <a:defRPr b="1" i="0" strike="noStrike" sz="1110" u="none">
                      <a:solidFill>
                        <a:srgbClr val="2F3A3E"/>
                      </a:solidFill>
                      <a:latin typeface="Palatino"/>
                    </a:defRPr>
                  </a:pPr>
                </a:p>
              </c:txPr>
              <c:dLblPos val="inEnd"/>
              <c:showLegendKey val="0"/>
              <c:showVal val="0"/>
              <c:showCatName val="0"/>
              <c:showSerName val="0"/>
              <c:showPercent val="0"/>
              <c:showBubbleSize val="0"/>
            </c:dLbl>
            <c:numFmt formatCode="0.##" sourceLinked="0"/>
            <c:txPr>
              <a:bodyPr/>
              <a:lstStyle/>
              <a:p>
                <a:pPr>
                  <a:defRPr b="1" i="0" strike="noStrike" sz="1110" u="none">
                    <a:solidFill>
                      <a:srgbClr val="2F3A3E"/>
                    </a:solidFill>
                    <a:latin typeface="Palatino"/>
                  </a:defRPr>
                </a:pPr>
              </a:p>
            </c:txPr>
            <c:dLblPos val="inEnd"/>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Sheet1!$B$1:$D$1</c:f>
              <c:strCache>
                <c:ptCount val="3"/>
                <c:pt idx="0">
                  <c:v>Tumor segmentation</c:v>
                </c:pt>
                <c:pt idx="1">
                  <c:v>Mesh refinement</c:v>
                </c:pt>
                <c:pt idx="2">
                  <c:v>3d modeling</c:v>
                </c:pt>
              </c:strCache>
            </c:strRef>
          </c:cat>
          <c:val>
            <c:numRef>
              <c:f>Sheet1!$B$2:$D$2</c:f>
              <c:numCache>
                <c:ptCount val="3"/>
                <c:pt idx="0">
                  <c:v>8.200000</c:v>
                </c:pt>
                <c:pt idx="1">
                  <c:v>3.200000</c:v>
                </c:pt>
                <c:pt idx="2">
                  <c:v>1.400000</c:v>
                </c:pt>
              </c:numCache>
            </c:numRef>
          </c:val>
        </c:ser>
        <c:firstSliceAng val="0"/>
      </c:pieChart>
      <c:spPr>
        <a:noFill/>
        <a:ln w="12700" cap="flat">
          <a:noFill/>
          <a:miter lim="400000"/>
        </a:ln>
        <a:effectLst/>
      </c:spPr>
    </c:plotArea>
    <c:legend>
      <c:legendPos val="b"/>
      <c:layout>
        <c:manualLayout>
          <c:xMode val="edge"/>
          <c:yMode val="edge"/>
          <c:x val="0.05"/>
          <c:y val="0.838495"/>
          <c:w val="0.9"/>
          <c:h val="0.161505"/>
        </c:manualLayout>
      </c:layout>
      <c:overlay val="1"/>
      <c:spPr>
        <a:noFill/>
        <a:ln w="12700" cap="flat">
          <a:noFill/>
          <a:miter lim="400000"/>
        </a:ln>
        <a:effectLst/>
      </c:spPr>
      <c:txPr>
        <a:bodyPr rot="0"/>
        <a:lstStyle/>
        <a:p>
          <a:pPr>
            <a:defRPr b="1" i="0" strike="noStrike" sz="2900" u="none">
              <a:solidFill>
                <a:srgbClr val="DDDDDD"/>
              </a:solidFill>
              <a:latin typeface="Palatino"/>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7" name="Shape 27"/>
          <p:cNvSpPr/>
          <p:nvPr>
            <p:ph type="sldImg"/>
          </p:nvPr>
        </p:nvSpPr>
        <p:spPr>
          <a:xfrm>
            <a:off x="1143000" y="685800"/>
            <a:ext cx="4572000" cy="3429000"/>
          </a:xfrm>
          <a:prstGeom prst="rect">
            <a:avLst/>
          </a:prstGeom>
        </p:spPr>
        <p:txBody>
          <a:bodyPr/>
          <a:lstStyle/>
          <a:p>
            <a:pPr/>
          </a:p>
        </p:txBody>
      </p:sp>
      <p:sp>
        <p:nvSpPr>
          <p:cNvPr id="28" name="Shape 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6999"/>
      </a:lnSpc>
      <a:defRPr sz="2200">
        <a:latin typeface="+mn-lt"/>
        <a:ea typeface="+mn-ea"/>
        <a:cs typeface="+mn-cs"/>
        <a:sym typeface="Helvetica Neue"/>
      </a:defRPr>
    </a:lvl1pPr>
    <a:lvl2pPr indent="228600" defTabSz="457200" latinLnBrk="0">
      <a:lnSpc>
        <a:spcPct val="116999"/>
      </a:lnSpc>
      <a:defRPr sz="2200">
        <a:latin typeface="+mn-lt"/>
        <a:ea typeface="+mn-ea"/>
        <a:cs typeface="+mn-cs"/>
        <a:sym typeface="Helvetica Neue"/>
      </a:defRPr>
    </a:lvl2pPr>
    <a:lvl3pPr indent="457200" defTabSz="457200" latinLnBrk="0">
      <a:lnSpc>
        <a:spcPct val="116999"/>
      </a:lnSpc>
      <a:defRPr sz="2200">
        <a:latin typeface="+mn-lt"/>
        <a:ea typeface="+mn-ea"/>
        <a:cs typeface="+mn-cs"/>
        <a:sym typeface="Helvetica Neue"/>
      </a:defRPr>
    </a:lvl3pPr>
    <a:lvl4pPr indent="685800" defTabSz="457200" latinLnBrk="0">
      <a:lnSpc>
        <a:spcPct val="116999"/>
      </a:lnSpc>
      <a:defRPr sz="2200">
        <a:latin typeface="+mn-lt"/>
        <a:ea typeface="+mn-ea"/>
        <a:cs typeface="+mn-cs"/>
        <a:sym typeface="Helvetica Neue"/>
      </a:defRPr>
    </a:lvl4pPr>
    <a:lvl5pPr indent="914400" defTabSz="457200" latinLnBrk="0">
      <a:lnSpc>
        <a:spcPct val="116999"/>
      </a:lnSpc>
      <a:defRPr sz="2200">
        <a:latin typeface="+mn-lt"/>
        <a:ea typeface="+mn-ea"/>
        <a:cs typeface="+mn-cs"/>
        <a:sym typeface="Helvetica Neue"/>
      </a:defRPr>
    </a:lvl5pPr>
    <a:lvl6pPr indent="1143000" defTabSz="457200" latinLnBrk="0">
      <a:lnSpc>
        <a:spcPct val="116999"/>
      </a:lnSpc>
      <a:defRPr sz="2200">
        <a:latin typeface="+mn-lt"/>
        <a:ea typeface="+mn-ea"/>
        <a:cs typeface="+mn-cs"/>
        <a:sym typeface="Helvetica Neue"/>
      </a:defRPr>
    </a:lvl6pPr>
    <a:lvl7pPr indent="1371600" defTabSz="457200" latinLnBrk="0">
      <a:lnSpc>
        <a:spcPct val="116999"/>
      </a:lnSpc>
      <a:defRPr sz="2200">
        <a:latin typeface="+mn-lt"/>
        <a:ea typeface="+mn-ea"/>
        <a:cs typeface="+mn-cs"/>
        <a:sym typeface="Helvetica Neue"/>
      </a:defRPr>
    </a:lvl7pPr>
    <a:lvl8pPr indent="1600200" defTabSz="457200" latinLnBrk="0">
      <a:lnSpc>
        <a:spcPct val="116999"/>
      </a:lnSpc>
      <a:defRPr sz="2200">
        <a:latin typeface="+mn-lt"/>
        <a:ea typeface="+mn-ea"/>
        <a:cs typeface="+mn-cs"/>
        <a:sym typeface="Helvetica Neue"/>
      </a:defRPr>
    </a:lvl8pPr>
    <a:lvl9pPr indent="1828800" defTabSz="457200" latinLnBrk="0">
      <a:lnSpc>
        <a:spcPct val="116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lank with photo">
    <p:spTree>
      <p:nvGrpSpPr>
        <p:cNvPr id="1" name=""/>
        <p:cNvGrpSpPr/>
        <p:nvPr/>
      </p:nvGrpSpPr>
      <p:grpSpPr>
        <a:xfrm>
          <a:off x="0" y="0"/>
          <a:ext cx="0" cy="0"/>
          <a:chOff x="0" y="0"/>
          <a:chExt cx="0" cy="0"/>
        </a:xfrm>
      </p:grpSpPr>
      <p:sp>
        <p:nvSpPr>
          <p:cNvPr id="11" name="Picture Placeholder 3"/>
          <p:cNvSpPr/>
          <p:nvPr>
            <p:ph type="pic" sz="quarter" idx="21"/>
          </p:nvPr>
        </p:nvSpPr>
        <p:spPr>
          <a:xfrm>
            <a:off x="5314458" y="3906439"/>
            <a:ext cx="2447927" cy="2447927"/>
          </a:xfrm>
          <a:prstGeom prst="rect">
            <a:avLst/>
          </a:prstGeom>
        </p:spPr>
        <p:txBody>
          <a:bodyPr lIns="91439" tIns="45719" rIns="91439" bIns="45719"/>
          <a:lstStyle/>
          <a:p>
            <a:pPr/>
          </a:p>
        </p:txBody>
      </p:sp>
      <p:sp>
        <p:nvSpPr>
          <p:cNvPr id="12" name="Picture Placeholder 3"/>
          <p:cNvSpPr/>
          <p:nvPr>
            <p:ph type="pic" sz="quarter" idx="22"/>
          </p:nvPr>
        </p:nvSpPr>
        <p:spPr>
          <a:xfrm>
            <a:off x="8265993" y="3906439"/>
            <a:ext cx="2447927" cy="2447927"/>
          </a:xfrm>
          <a:prstGeom prst="rect">
            <a:avLst/>
          </a:prstGeom>
        </p:spPr>
        <p:txBody>
          <a:bodyPr lIns="91439" tIns="45719" rIns="91439" bIns="45719"/>
          <a:lstStyle/>
          <a:p>
            <a:pPr/>
          </a:p>
        </p:txBody>
      </p:sp>
      <p:sp>
        <p:nvSpPr>
          <p:cNvPr id="13" name="Picture Placeholder 3"/>
          <p:cNvSpPr/>
          <p:nvPr>
            <p:ph type="pic" sz="quarter" idx="23"/>
          </p:nvPr>
        </p:nvSpPr>
        <p:spPr>
          <a:xfrm>
            <a:off x="11183887" y="3906439"/>
            <a:ext cx="2447927" cy="2447927"/>
          </a:xfrm>
          <a:prstGeom prst="rect">
            <a:avLst/>
          </a:prstGeom>
        </p:spPr>
        <p:txBody>
          <a:bodyPr lIns="91439" tIns="45719" rIns="91439" bIns="45719"/>
          <a:lstStyle/>
          <a:p>
            <a:pPr/>
          </a:p>
        </p:txBody>
      </p:sp>
      <p:sp>
        <p:nvSpPr>
          <p:cNvPr id="14" name="Picture Placeholder 3"/>
          <p:cNvSpPr/>
          <p:nvPr>
            <p:ph type="pic" sz="quarter" idx="24"/>
          </p:nvPr>
        </p:nvSpPr>
        <p:spPr>
          <a:xfrm>
            <a:off x="14135422" y="3906439"/>
            <a:ext cx="2447927" cy="2447927"/>
          </a:xfrm>
          <a:prstGeom prst="rect">
            <a:avLst/>
          </a:prstGeom>
        </p:spPr>
        <p:txBody>
          <a:bodyPr lIns="91439" tIns="45719" rIns="91439" bIns="45719"/>
          <a:lstStyle/>
          <a:p>
            <a:pPr/>
          </a:p>
        </p:txBody>
      </p:sp>
      <p:sp>
        <p:nvSpPr>
          <p:cNvPr id="15" name="Picture Placeholder 3"/>
          <p:cNvSpPr/>
          <p:nvPr>
            <p:ph type="pic" sz="quarter" idx="25"/>
          </p:nvPr>
        </p:nvSpPr>
        <p:spPr>
          <a:xfrm>
            <a:off x="17086958" y="3906439"/>
            <a:ext cx="2447927" cy="2447927"/>
          </a:xfrm>
          <a:prstGeom prst="rect">
            <a:avLst/>
          </a:prstGeom>
        </p:spPr>
        <p:txBody>
          <a:bodyPr lIns="91439" tIns="45719" rIns="91439" bIns="45719"/>
          <a:lstStyle/>
          <a:p>
            <a:pPr/>
          </a:p>
        </p:txBody>
      </p:sp>
      <p:sp>
        <p:nvSpPr>
          <p:cNvPr id="16" name="Picture Placeholder 3"/>
          <p:cNvSpPr/>
          <p:nvPr>
            <p:ph type="pic" sz="quarter" idx="26"/>
          </p:nvPr>
        </p:nvSpPr>
        <p:spPr>
          <a:xfrm>
            <a:off x="5314458" y="6858000"/>
            <a:ext cx="2447927" cy="2447925"/>
          </a:xfrm>
          <a:prstGeom prst="rect">
            <a:avLst/>
          </a:prstGeom>
        </p:spPr>
        <p:txBody>
          <a:bodyPr lIns="91439" tIns="45719" rIns="91439" bIns="45719"/>
          <a:lstStyle/>
          <a:p>
            <a:pPr/>
          </a:p>
        </p:txBody>
      </p:sp>
      <p:sp>
        <p:nvSpPr>
          <p:cNvPr id="17" name="Picture Placeholder 3"/>
          <p:cNvSpPr/>
          <p:nvPr>
            <p:ph type="pic" sz="quarter" idx="27"/>
          </p:nvPr>
        </p:nvSpPr>
        <p:spPr>
          <a:xfrm>
            <a:off x="8265993" y="6858000"/>
            <a:ext cx="2447927" cy="2447925"/>
          </a:xfrm>
          <a:prstGeom prst="rect">
            <a:avLst/>
          </a:prstGeom>
        </p:spPr>
        <p:txBody>
          <a:bodyPr lIns="91439" tIns="45719" rIns="91439" bIns="45719"/>
          <a:lstStyle/>
          <a:p>
            <a:pPr/>
          </a:p>
        </p:txBody>
      </p:sp>
      <p:sp>
        <p:nvSpPr>
          <p:cNvPr id="18" name="Picture Placeholder 3"/>
          <p:cNvSpPr/>
          <p:nvPr>
            <p:ph type="pic" sz="quarter" idx="28"/>
          </p:nvPr>
        </p:nvSpPr>
        <p:spPr>
          <a:xfrm>
            <a:off x="11183887" y="6858000"/>
            <a:ext cx="2447927" cy="2447925"/>
          </a:xfrm>
          <a:prstGeom prst="rect">
            <a:avLst/>
          </a:prstGeom>
        </p:spPr>
        <p:txBody>
          <a:bodyPr lIns="91439" tIns="45719" rIns="91439" bIns="45719"/>
          <a:lstStyle/>
          <a:p>
            <a:pPr/>
          </a:p>
        </p:txBody>
      </p:sp>
      <p:sp>
        <p:nvSpPr>
          <p:cNvPr id="19" name="Picture Placeholder 3"/>
          <p:cNvSpPr/>
          <p:nvPr>
            <p:ph type="pic" sz="quarter" idx="29"/>
          </p:nvPr>
        </p:nvSpPr>
        <p:spPr>
          <a:xfrm>
            <a:off x="14135422" y="6858000"/>
            <a:ext cx="2447927" cy="2447925"/>
          </a:xfrm>
          <a:prstGeom prst="rect">
            <a:avLst/>
          </a:prstGeom>
        </p:spPr>
        <p:txBody>
          <a:bodyPr lIns="91439" tIns="45719" rIns="91439" bIns="45719"/>
          <a:lstStyle/>
          <a:p>
            <a:pPr/>
          </a:p>
        </p:txBody>
      </p:sp>
      <p:sp>
        <p:nvSpPr>
          <p:cNvPr id="20" name="Picture Placeholder 3"/>
          <p:cNvSpPr/>
          <p:nvPr>
            <p:ph type="pic" sz="quarter" idx="30"/>
          </p:nvPr>
        </p:nvSpPr>
        <p:spPr>
          <a:xfrm>
            <a:off x="17086958" y="6858000"/>
            <a:ext cx="2447927" cy="2447925"/>
          </a:xfrm>
          <a:prstGeom prst="rect">
            <a:avLst/>
          </a:prstGeom>
        </p:spPr>
        <p:txBody>
          <a:bodyPr lIns="91439" tIns="45719" rIns="91439" bIns="45719"/>
          <a:lstStyle/>
          <a:p>
            <a:pP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4"/>
        </a:solidFill>
      </p:bgPr>
    </p:bg>
    <p:spTree>
      <p:nvGrpSpPr>
        <p:cNvPr id="1" name=""/>
        <p:cNvGrpSpPr/>
        <p:nvPr/>
      </p:nvGrpSpPr>
      <p:grpSpPr>
        <a:xfrm>
          <a:off x="0" y="0"/>
          <a:ext cx="0" cy="0"/>
          <a:chOff x="0" y="0"/>
          <a:chExt cx="0" cy="0"/>
        </a:xfrm>
      </p:grpSpPr>
      <p:sp>
        <p:nvSpPr>
          <p:cNvPr id="2" name="Title Text"/>
          <p:cNvSpPr txBox="1"/>
          <p:nvPr>
            <p:ph type="title"/>
          </p:nvPr>
        </p:nvSpPr>
        <p:spPr>
          <a:xfrm>
            <a:off x="3653366" y="2743200"/>
            <a:ext cx="19507201" cy="2133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a:r>
              <a:t>Title Text</a:t>
            </a:r>
          </a:p>
        </p:txBody>
      </p:sp>
      <p:sp>
        <p:nvSpPr>
          <p:cNvPr id="3" name="Body Level One…"/>
          <p:cNvSpPr txBox="1"/>
          <p:nvPr>
            <p:ph type="body" idx="1"/>
          </p:nvPr>
        </p:nvSpPr>
        <p:spPr>
          <a:xfrm>
            <a:off x="13610166" y="4876800"/>
            <a:ext cx="9550401" cy="8839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807637" y="12496800"/>
            <a:ext cx="371426" cy="381000"/>
          </a:xfrm>
          <a:prstGeom prst="rect">
            <a:avLst/>
          </a:prstGeom>
          <a:ln w="12700">
            <a:miter lim="400000"/>
          </a:ln>
        </p:spPr>
        <p:txBody>
          <a:bodyPr wrap="none" lIns="38100" tIns="38100" rIns="38100" bIns="38100">
            <a:spAutoFit/>
          </a:bodyPr>
          <a:lstStyle>
            <a:lvl1pPr algn="ctr">
              <a:defRPr>
                <a:solidFill>
                  <a:schemeClr val="accent5"/>
                </a:solidFill>
                <a:latin typeface="+mj-lt"/>
                <a:ea typeface="+mj-ea"/>
                <a:cs typeface="+mj-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1" baseline="0" cap="none" i="0" spc="0" strike="noStrike" sz="10000" u="none">
          <a:solidFill>
            <a:srgbClr val="272D30"/>
          </a:solidFill>
          <a:uFillTx/>
          <a:latin typeface="Open Sans Semibold"/>
          <a:ea typeface="Open Sans Semibold"/>
          <a:cs typeface="Open Sans Semibold"/>
          <a:sym typeface="Open Sans Semibold"/>
        </a:defRPr>
      </a:lvl1pPr>
      <a:lvl2pPr marL="0" marR="0" indent="0" algn="l" defTabSz="825500" rtl="0" latinLnBrk="0">
        <a:lnSpc>
          <a:spcPct val="100000"/>
        </a:lnSpc>
        <a:spcBef>
          <a:spcPts val="0"/>
        </a:spcBef>
        <a:spcAft>
          <a:spcPts val="0"/>
        </a:spcAft>
        <a:buClrTx/>
        <a:buSzTx/>
        <a:buFontTx/>
        <a:buNone/>
        <a:tabLst/>
        <a:defRPr b="1" baseline="0" cap="none" i="0" spc="0" strike="noStrike" sz="10000" u="none">
          <a:solidFill>
            <a:srgbClr val="272D30"/>
          </a:solidFill>
          <a:uFillTx/>
          <a:latin typeface="Open Sans Semibold"/>
          <a:ea typeface="Open Sans Semibold"/>
          <a:cs typeface="Open Sans Semibold"/>
          <a:sym typeface="Open Sans Semibold"/>
        </a:defRPr>
      </a:lvl2pPr>
      <a:lvl3pPr marL="0" marR="0" indent="0" algn="l" defTabSz="825500" rtl="0" latinLnBrk="0">
        <a:lnSpc>
          <a:spcPct val="100000"/>
        </a:lnSpc>
        <a:spcBef>
          <a:spcPts val="0"/>
        </a:spcBef>
        <a:spcAft>
          <a:spcPts val="0"/>
        </a:spcAft>
        <a:buClrTx/>
        <a:buSzTx/>
        <a:buFontTx/>
        <a:buNone/>
        <a:tabLst/>
        <a:defRPr b="1" baseline="0" cap="none" i="0" spc="0" strike="noStrike" sz="10000" u="none">
          <a:solidFill>
            <a:srgbClr val="272D30"/>
          </a:solidFill>
          <a:uFillTx/>
          <a:latin typeface="Open Sans Semibold"/>
          <a:ea typeface="Open Sans Semibold"/>
          <a:cs typeface="Open Sans Semibold"/>
          <a:sym typeface="Open Sans Semibold"/>
        </a:defRPr>
      </a:lvl3pPr>
      <a:lvl4pPr marL="0" marR="0" indent="0" algn="l" defTabSz="825500" rtl="0" latinLnBrk="0">
        <a:lnSpc>
          <a:spcPct val="100000"/>
        </a:lnSpc>
        <a:spcBef>
          <a:spcPts val="0"/>
        </a:spcBef>
        <a:spcAft>
          <a:spcPts val="0"/>
        </a:spcAft>
        <a:buClrTx/>
        <a:buSzTx/>
        <a:buFontTx/>
        <a:buNone/>
        <a:tabLst/>
        <a:defRPr b="1" baseline="0" cap="none" i="0" spc="0" strike="noStrike" sz="10000" u="none">
          <a:solidFill>
            <a:srgbClr val="272D30"/>
          </a:solidFill>
          <a:uFillTx/>
          <a:latin typeface="Open Sans Semibold"/>
          <a:ea typeface="Open Sans Semibold"/>
          <a:cs typeface="Open Sans Semibold"/>
          <a:sym typeface="Open Sans Semibold"/>
        </a:defRPr>
      </a:lvl4pPr>
      <a:lvl5pPr marL="0" marR="0" indent="0" algn="l" defTabSz="825500" rtl="0" latinLnBrk="0">
        <a:lnSpc>
          <a:spcPct val="100000"/>
        </a:lnSpc>
        <a:spcBef>
          <a:spcPts val="0"/>
        </a:spcBef>
        <a:spcAft>
          <a:spcPts val="0"/>
        </a:spcAft>
        <a:buClrTx/>
        <a:buSzTx/>
        <a:buFontTx/>
        <a:buNone/>
        <a:tabLst/>
        <a:defRPr b="1" baseline="0" cap="none" i="0" spc="0" strike="noStrike" sz="10000" u="none">
          <a:solidFill>
            <a:srgbClr val="272D30"/>
          </a:solidFill>
          <a:uFillTx/>
          <a:latin typeface="Open Sans Semibold"/>
          <a:ea typeface="Open Sans Semibold"/>
          <a:cs typeface="Open Sans Semibold"/>
          <a:sym typeface="Open Sans Semibold"/>
        </a:defRPr>
      </a:lvl5pPr>
      <a:lvl6pPr marL="0" marR="0" indent="0" algn="l" defTabSz="825500" rtl="0" latinLnBrk="0">
        <a:lnSpc>
          <a:spcPct val="100000"/>
        </a:lnSpc>
        <a:spcBef>
          <a:spcPts val="0"/>
        </a:spcBef>
        <a:spcAft>
          <a:spcPts val="0"/>
        </a:spcAft>
        <a:buClrTx/>
        <a:buSzTx/>
        <a:buFontTx/>
        <a:buNone/>
        <a:tabLst/>
        <a:defRPr b="1" baseline="0" cap="none" i="0" spc="0" strike="noStrike" sz="10000" u="none">
          <a:solidFill>
            <a:srgbClr val="272D30"/>
          </a:solidFill>
          <a:uFillTx/>
          <a:latin typeface="Open Sans Semibold"/>
          <a:ea typeface="Open Sans Semibold"/>
          <a:cs typeface="Open Sans Semibold"/>
          <a:sym typeface="Open Sans Semibold"/>
        </a:defRPr>
      </a:lvl6pPr>
      <a:lvl7pPr marL="0" marR="0" indent="0" algn="l" defTabSz="825500" rtl="0" latinLnBrk="0">
        <a:lnSpc>
          <a:spcPct val="100000"/>
        </a:lnSpc>
        <a:spcBef>
          <a:spcPts val="0"/>
        </a:spcBef>
        <a:spcAft>
          <a:spcPts val="0"/>
        </a:spcAft>
        <a:buClrTx/>
        <a:buSzTx/>
        <a:buFontTx/>
        <a:buNone/>
        <a:tabLst/>
        <a:defRPr b="1" baseline="0" cap="none" i="0" spc="0" strike="noStrike" sz="10000" u="none">
          <a:solidFill>
            <a:srgbClr val="272D30"/>
          </a:solidFill>
          <a:uFillTx/>
          <a:latin typeface="Open Sans Semibold"/>
          <a:ea typeface="Open Sans Semibold"/>
          <a:cs typeface="Open Sans Semibold"/>
          <a:sym typeface="Open Sans Semibold"/>
        </a:defRPr>
      </a:lvl7pPr>
      <a:lvl8pPr marL="0" marR="0" indent="0" algn="l" defTabSz="825500" rtl="0" latinLnBrk="0">
        <a:lnSpc>
          <a:spcPct val="100000"/>
        </a:lnSpc>
        <a:spcBef>
          <a:spcPts val="0"/>
        </a:spcBef>
        <a:spcAft>
          <a:spcPts val="0"/>
        </a:spcAft>
        <a:buClrTx/>
        <a:buSzTx/>
        <a:buFontTx/>
        <a:buNone/>
        <a:tabLst/>
        <a:defRPr b="1" baseline="0" cap="none" i="0" spc="0" strike="noStrike" sz="10000" u="none">
          <a:solidFill>
            <a:srgbClr val="272D30"/>
          </a:solidFill>
          <a:uFillTx/>
          <a:latin typeface="Open Sans Semibold"/>
          <a:ea typeface="Open Sans Semibold"/>
          <a:cs typeface="Open Sans Semibold"/>
          <a:sym typeface="Open Sans Semibold"/>
        </a:defRPr>
      </a:lvl8pPr>
      <a:lvl9pPr marL="0" marR="0" indent="0" algn="l" defTabSz="825500" rtl="0" latinLnBrk="0">
        <a:lnSpc>
          <a:spcPct val="100000"/>
        </a:lnSpc>
        <a:spcBef>
          <a:spcPts val="0"/>
        </a:spcBef>
        <a:spcAft>
          <a:spcPts val="0"/>
        </a:spcAft>
        <a:buClrTx/>
        <a:buSzTx/>
        <a:buFontTx/>
        <a:buNone/>
        <a:tabLst/>
        <a:defRPr b="1" baseline="0" cap="none" i="0" spc="0" strike="noStrike" sz="10000" u="none">
          <a:solidFill>
            <a:srgbClr val="272D30"/>
          </a:solidFill>
          <a:uFillTx/>
          <a:latin typeface="Open Sans Semibold"/>
          <a:ea typeface="Open Sans Semibold"/>
          <a:cs typeface="Open Sans Semibold"/>
          <a:sym typeface="Open Sans Semibold"/>
        </a:defRPr>
      </a:lvl9pPr>
    </p:titleStyle>
    <p:bodyStyle>
      <a:lvl1pPr marL="0" marR="0" indent="0" algn="l" defTabSz="825500" rtl="0" latinLnBrk="0">
        <a:lnSpc>
          <a:spcPct val="150000"/>
        </a:lnSpc>
        <a:spcBef>
          <a:spcPts val="0"/>
        </a:spcBef>
        <a:spcAft>
          <a:spcPts val="0"/>
        </a:spcAft>
        <a:buClrTx/>
        <a:buSzTx/>
        <a:buFontTx/>
        <a:buNone/>
        <a:tabLst/>
        <a:defRPr b="0" baseline="0" cap="none" i="0" spc="0" strike="noStrike" sz="2200" u="none">
          <a:solidFill>
            <a:srgbClr val="9B9A9C"/>
          </a:solidFill>
          <a:uFillTx/>
          <a:latin typeface="+mj-lt"/>
          <a:ea typeface="+mj-ea"/>
          <a:cs typeface="+mj-cs"/>
          <a:sym typeface="Helvetica"/>
        </a:defRPr>
      </a:lvl1pPr>
      <a:lvl2pPr marL="0" marR="0" indent="0" algn="l" defTabSz="825500" rtl="0" latinLnBrk="0">
        <a:lnSpc>
          <a:spcPct val="150000"/>
        </a:lnSpc>
        <a:spcBef>
          <a:spcPts val="0"/>
        </a:spcBef>
        <a:spcAft>
          <a:spcPts val="0"/>
        </a:spcAft>
        <a:buClrTx/>
        <a:buSzTx/>
        <a:buFontTx/>
        <a:buNone/>
        <a:tabLst/>
        <a:defRPr b="0" baseline="0" cap="none" i="0" spc="0" strike="noStrike" sz="2200" u="none">
          <a:solidFill>
            <a:srgbClr val="9B9A9C"/>
          </a:solidFill>
          <a:uFillTx/>
          <a:latin typeface="+mj-lt"/>
          <a:ea typeface="+mj-ea"/>
          <a:cs typeface="+mj-cs"/>
          <a:sym typeface="Helvetica"/>
        </a:defRPr>
      </a:lvl2pPr>
      <a:lvl3pPr marL="0" marR="0" indent="0" algn="l" defTabSz="825500" rtl="0" latinLnBrk="0">
        <a:lnSpc>
          <a:spcPct val="150000"/>
        </a:lnSpc>
        <a:spcBef>
          <a:spcPts val="0"/>
        </a:spcBef>
        <a:spcAft>
          <a:spcPts val="0"/>
        </a:spcAft>
        <a:buClrTx/>
        <a:buSzTx/>
        <a:buFontTx/>
        <a:buNone/>
        <a:tabLst/>
        <a:defRPr b="0" baseline="0" cap="none" i="0" spc="0" strike="noStrike" sz="2200" u="none">
          <a:solidFill>
            <a:srgbClr val="9B9A9C"/>
          </a:solidFill>
          <a:uFillTx/>
          <a:latin typeface="+mj-lt"/>
          <a:ea typeface="+mj-ea"/>
          <a:cs typeface="+mj-cs"/>
          <a:sym typeface="Helvetica"/>
        </a:defRPr>
      </a:lvl3pPr>
      <a:lvl4pPr marL="0" marR="0" indent="0" algn="l" defTabSz="825500" rtl="0" latinLnBrk="0">
        <a:lnSpc>
          <a:spcPct val="150000"/>
        </a:lnSpc>
        <a:spcBef>
          <a:spcPts val="0"/>
        </a:spcBef>
        <a:spcAft>
          <a:spcPts val="0"/>
        </a:spcAft>
        <a:buClrTx/>
        <a:buSzTx/>
        <a:buFontTx/>
        <a:buNone/>
        <a:tabLst/>
        <a:defRPr b="0" baseline="0" cap="none" i="0" spc="0" strike="noStrike" sz="2200" u="none">
          <a:solidFill>
            <a:srgbClr val="9B9A9C"/>
          </a:solidFill>
          <a:uFillTx/>
          <a:latin typeface="+mj-lt"/>
          <a:ea typeface="+mj-ea"/>
          <a:cs typeface="+mj-cs"/>
          <a:sym typeface="Helvetica"/>
        </a:defRPr>
      </a:lvl4pPr>
      <a:lvl5pPr marL="0" marR="0" indent="0" algn="l" defTabSz="825500" rtl="0" latinLnBrk="0">
        <a:lnSpc>
          <a:spcPct val="150000"/>
        </a:lnSpc>
        <a:spcBef>
          <a:spcPts val="0"/>
        </a:spcBef>
        <a:spcAft>
          <a:spcPts val="0"/>
        </a:spcAft>
        <a:buClrTx/>
        <a:buSzTx/>
        <a:buFontTx/>
        <a:buNone/>
        <a:tabLst/>
        <a:defRPr b="0" baseline="0" cap="none" i="0" spc="0" strike="noStrike" sz="2200" u="none">
          <a:solidFill>
            <a:srgbClr val="9B9A9C"/>
          </a:solidFill>
          <a:uFillTx/>
          <a:latin typeface="+mj-lt"/>
          <a:ea typeface="+mj-ea"/>
          <a:cs typeface="+mj-cs"/>
          <a:sym typeface="Helvetica"/>
        </a:defRPr>
      </a:lvl5pPr>
      <a:lvl6pPr marL="2565400" marR="0" indent="-279400" algn="l" defTabSz="825500" rtl="0" latinLnBrk="0">
        <a:lnSpc>
          <a:spcPct val="150000"/>
        </a:lnSpc>
        <a:spcBef>
          <a:spcPts val="0"/>
        </a:spcBef>
        <a:spcAft>
          <a:spcPts val="0"/>
        </a:spcAft>
        <a:buClrTx/>
        <a:buSzPct val="100000"/>
        <a:buFontTx/>
        <a:buChar char="•"/>
        <a:tabLst/>
        <a:defRPr b="0" baseline="0" cap="none" i="0" spc="0" strike="noStrike" sz="2200" u="none">
          <a:solidFill>
            <a:srgbClr val="9B9A9C"/>
          </a:solidFill>
          <a:uFillTx/>
          <a:latin typeface="+mj-lt"/>
          <a:ea typeface="+mj-ea"/>
          <a:cs typeface="+mj-cs"/>
          <a:sym typeface="Helvetica"/>
        </a:defRPr>
      </a:lvl6pPr>
      <a:lvl7pPr marL="3022600" marR="0" indent="-279400" algn="l" defTabSz="825500" rtl="0" latinLnBrk="0">
        <a:lnSpc>
          <a:spcPct val="150000"/>
        </a:lnSpc>
        <a:spcBef>
          <a:spcPts val="0"/>
        </a:spcBef>
        <a:spcAft>
          <a:spcPts val="0"/>
        </a:spcAft>
        <a:buClrTx/>
        <a:buSzPct val="100000"/>
        <a:buFontTx/>
        <a:buChar char="•"/>
        <a:tabLst/>
        <a:defRPr b="0" baseline="0" cap="none" i="0" spc="0" strike="noStrike" sz="2200" u="none">
          <a:solidFill>
            <a:srgbClr val="9B9A9C"/>
          </a:solidFill>
          <a:uFillTx/>
          <a:latin typeface="+mj-lt"/>
          <a:ea typeface="+mj-ea"/>
          <a:cs typeface="+mj-cs"/>
          <a:sym typeface="Helvetica"/>
        </a:defRPr>
      </a:lvl7pPr>
      <a:lvl8pPr marL="3479800" marR="0" indent="-279400" algn="l" defTabSz="825500" rtl="0" latinLnBrk="0">
        <a:lnSpc>
          <a:spcPct val="150000"/>
        </a:lnSpc>
        <a:spcBef>
          <a:spcPts val="0"/>
        </a:spcBef>
        <a:spcAft>
          <a:spcPts val="0"/>
        </a:spcAft>
        <a:buClrTx/>
        <a:buSzPct val="100000"/>
        <a:buFontTx/>
        <a:buChar char="•"/>
        <a:tabLst/>
        <a:defRPr b="0" baseline="0" cap="none" i="0" spc="0" strike="noStrike" sz="2200" u="none">
          <a:solidFill>
            <a:srgbClr val="9B9A9C"/>
          </a:solidFill>
          <a:uFillTx/>
          <a:latin typeface="+mj-lt"/>
          <a:ea typeface="+mj-ea"/>
          <a:cs typeface="+mj-cs"/>
          <a:sym typeface="Helvetica"/>
        </a:defRPr>
      </a:lvl8pPr>
      <a:lvl9pPr marL="3937000" marR="0" indent="-279400" algn="l" defTabSz="825500" rtl="0" latinLnBrk="0">
        <a:lnSpc>
          <a:spcPct val="150000"/>
        </a:lnSpc>
        <a:spcBef>
          <a:spcPts val="0"/>
        </a:spcBef>
        <a:spcAft>
          <a:spcPts val="0"/>
        </a:spcAft>
        <a:buClrTx/>
        <a:buSzPct val="100000"/>
        <a:buFontTx/>
        <a:buChar char="•"/>
        <a:tabLst/>
        <a:defRPr b="0" baseline="0" cap="none" i="0" spc="0" strike="noStrike" sz="2200" u="none">
          <a:solidFill>
            <a:srgbClr val="9B9A9C"/>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Helvetica"/>
        </a:defRPr>
      </a:lvl1pPr>
      <a:lvl2pPr marL="0" marR="0" indent="0" algn="ctr" defTabSz="8255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Helvetica"/>
        </a:defRPr>
      </a:lvl2pPr>
      <a:lvl3pPr marL="0" marR="0" indent="0" algn="ctr" defTabSz="8255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Helvetica"/>
        </a:defRPr>
      </a:lvl3pPr>
      <a:lvl4pPr marL="0" marR="0" indent="0" algn="ctr" defTabSz="8255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Helvetica"/>
        </a:defRPr>
      </a:lvl4pPr>
      <a:lvl5pPr marL="0" marR="0" indent="0" algn="ctr" defTabSz="8255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Helvetica"/>
        </a:defRPr>
      </a:lvl5pPr>
      <a:lvl6pPr marL="0" marR="0" indent="0" algn="ctr" defTabSz="8255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Helvetica"/>
        </a:defRPr>
      </a:lvl6pPr>
      <a:lvl7pPr marL="0" marR="0" indent="0" algn="ctr" defTabSz="8255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Helvetica"/>
        </a:defRPr>
      </a:lvl7pPr>
      <a:lvl8pPr marL="0" marR="0" indent="0" algn="ctr" defTabSz="8255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Helvetica"/>
        </a:defRPr>
      </a:lvl8pPr>
      <a:lvl9pPr marL="0" marR="0" indent="0" algn="ctr" defTabSz="8255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 Id="rId3" Type="http://schemas.openxmlformats.org/officeDocument/2006/relationships/image" Target="../media/image2.g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3.mov"/><Relationship Id="rId3" Type="http://schemas.microsoft.com/office/2007/relationships/media" Target="../media/media3.mov"/><Relationship Id="rId4"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 name="Рисунок 14" descr="Рисунок 14"/>
          <p:cNvPicPr>
            <a:picLocks noChangeAspect="1"/>
          </p:cNvPicPr>
          <p:nvPr>
            <p:ph type="pic" idx="21"/>
          </p:nvPr>
        </p:nvPicPr>
        <p:blipFill>
          <a:blip r:embed="rId2">
            <a:extLst/>
          </a:blip>
          <a:stretch>
            <a:fillRect/>
          </a:stretch>
        </p:blipFill>
        <p:spPr>
          <a:xfrm>
            <a:off x="0" y="0"/>
            <a:ext cx="24384000" cy="13715999"/>
          </a:xfrm>
          <a:prstGeom prst="rect">
            <a:avLst/>
          </a:prstGeom>
        </p:spPr>
      </p:pic>
      <p:sp>
        <p:nvSpPr>
          <p:cNvPr id="31" name="Прямоугольник 39"/>
          <p:cNvSpPr/>
          <p:nvPr/>
        </p:nvSpPr>
        <p:spPr>
          <a:xfrm>
            <a:off x="1" y="-2"/>
            <a:ext cx="24384001" cy="13716001"/>
          </a:xfrm>
          <a:prstGeom prst="rect">
            <a:avLst/>
          </a:prstGeom>
          <a:solidFill>
            <a:schemeClr val="accent3">
              <a:alpha val="91000"/>
            </a:schemeClr>
          </a:solidFill>
          <a:ln w="12700">
            <a:miter lim="400000"/>
          </a:ln>
        </p:spPr>
        <p:txBody>
          <a:bodyPr lIns="38100" tIns="38100" rIns="38100" bIns="38100" anchor="ctr"/>
          <a:lstStyle/>
          <a:p>
            <a:pPr algn="ctr">
              <a:defRPr sz="3200">
                <a:solidFill>
                  <a:srgbClr val="FFFFFF"/>
                </a:solidFill>
                <a:latin typeface="Palatino"/>
                <a:ea typeface="Palatino"/>
                <a:cs typeface="Palatino"/>
                <a:sym typeface="Palatino"/>
              </a:defRPr>
            </a:pPr>
          </a:p>
        </p:txBody>
      </p:sp>
      <p:sp>
        <p:nvSpPr>
          <p:cNvPr id="32" name="Rectangle"/>
          <p:cNvSpPr/>
          <p:nvPr/>
        </p:nvSpPr>
        <p:spPr>
          <a:xfrm>
            <a:off x="2268519" y="3592043"/>
            <a:ext cx="19421918" cy="8264434"/>
          </a:xfrm>
          <a:prstGeom prst="rect">
            <a:avLst/>
          </a:prstGeom>
          <a:solidFill>
            <a:schemeClr val="accent5"/>
          </a:solidFill>
          <a:ln w="12700">
            <a:miter lim="400000"/>
          </a:ln>
        </p:spPr>
        <p:txBody>
          <a:bodyPr lIns="38100" tIns="38100" rIns="38100" bIns="38100" anchor="ctr"/>
          <a:lstStyle/>
          <a:p>
            <a:pPr algn="ctr">
              <a:defRPr sz="3200">
                <a:solidFill>
                  <a:srgbClr val="FFFFFF"/>
                </a:solidFill>
                <a:latin typeface="Helvetica Light"/>
                <a:ea typeface="Helvetica Light"/>
                <a:cs typeface="Helvetica Light"/>
                <a:sym typeface="Helvetica Light"/>
              </a:defRPr>
            </a:pPr>
          </a:p>
        </p:txBody>
      </p:sp>
      <p:sp>
        <p:nvSpPr>
          <p:cNvPr id="33" name="Группа 2"/>
          <p:cNvSpPr txBox="1"/>
          <p:nvPr/>
        </p:nvSpPr>
        <p:spPr>
          <a:xfrm>
            <a:off x="2611728" y="6463370"/>
            <a:ext cx="18735498" cy="28314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lgn="ctr">
              <a:defRPr sz="6300">
                <a:solidFill>
                  <a:srgbClr val="FEFFFE"/>
                </a:solidFill>
                <a:latin typeface="Palatino"/>
                <a:ea typeface="Palatino"/>
                <a:cs typeface="Palatino"/>
                <a:sym typeface="Palatino"/>
              </a:defRPr>
            </a:pPr>
            <a:r>
              <a:t>Generating 3D models from biomedical images </a:t>
            </a:r>
          </a:p>
          <a:p>
            <a:pPr algn="ctr">
              <a:defRPr sz="6300">
                <a:solidFill>
                  <a:srgbClr val="FEFFFE"/>
                </a:solidFill>
                <a:latin typeface="Palatino"/>
                <a:ea typeface="Palatino"/>
                <a:cs typeface="Palatino"/>
                <a:sym typeface="Palatino"/>
              </a:defRPr>
            </a:pPr>
            <a:r>
              <a:t>via volumetric segmentation </a:t>
            </a:r>
          </a:p>
        </p:txBody>
      </p:sp>
      <p:sp>
        <p:nvSpPr>
          <p:cNvPr id="34" name="CS6611 - CREATIVE AND INNOVATIVE PROJECT…"/>
          <p:cNvSpPr/>
          <p:nvPr/>
        </p:nvSpPr>
        <p:spPr>
          <a:xfrm>
            <a:off x="444500" y="2095903"/>
            <a:ext cx="9046644" cy="3143064"/>
          </a:xfrm>
          <a:prstGeom prst="rect">
            <a:avLst/>
          </a:prstGeom>
          <a:solidFill>
            <a:srgbClr val="FEFFFE"/>
          </a:solidFill>
          <a:ln w="25400">
            <a:solidFill>
              <a:schemeClr val="accent1"/>
            </a:solidFill>
          </a:ln>
          <a:extLst>
            <a:ext uri="{C572A759-6A51-4108-AA02-DFA0A04FC94B}">
              <ma14:wrappingTextBoxFlag xmlns:ma14="http://schemas.microsoft.com/office/mac/drawingml/2011/main" val="1"/>
            </a:ext>
          </a:extLst>
        </p:spPr>
        <p:txBody>
          <a:bodyPr lIns="38100" tIns="38100" rIns="38100" bIns="38100" anchor="ctr"/>
          <a:lstStyle/>
          <a:p>
            <a:pPr algn="ctr">
              <a:defRPr sz="2900">
                <a:latin typeface="Palatino"/>
                <a:ea typeface="Palatino"/>
                <a:cs typeface="Palatino"/>
                <a:sym typeface="Palatino"/>
              </a:defRPr>
            </a:pPr>
            <a:r>
              <a:t>CS6611 - CREATIVE AND INNOVATIVE PROJECT</a:t>
            </a:r>
          </a:p>
          <a:p>
            <a:pPr algn="ctr">
              <a:defRPr sz="2900">
                <a:latin typeface="Palatino"/>
                <a:ea typeface="Palatino"/>
                <a:cs typeface="Palatino"/>
                <a:sym typeface="Palatino"/>
              </a:defRPr>
            </a:pPr>
          </a:p>
          <a:p>
            <a:pPr algn="ctr">
              <a:defRPr sz="2900">
                <a:latin typeface="Palatino"/>
                <a:ea typeface="Palatino"/>
                <a:cs typeface="Palatino"/>
                <a:sym typeface="Palatino"/>
              </a:defRPr>
            </a:pPr>
            <a:r>
              <a:t>PROJECT GUIDE : Dr. Angelin Gladston</a:t>
            </a:r>
          </a:p>
        </p:txBody>
      </p:sp>
      <p:sp>
        <p:nvSpPr>
          <p:cNvPr id="35" name="TEAM 25…"/>
          <p:cNvSpPr/>
          <p:nvPr/>
        </p:nvSpPr>
        <p:spPr>
          <a:xfrm>
            <a:off x="15638229" y="10506488"/>
            <a:ext cx="7381114" cy="2196863"/>
          </a:xfrm>
          <a:prstGeom prst="rect">
            <a:avLst/>
          </a:prstGeom>
          <a:solidFill>
            <a:srgbClr val="93DB17"/>
          </a:solidFill>
          <a:ln w="12700">
            <a:miter lim="400000"/>
          </a:ln>
          <a:extLst>
            <a:ext uri="{C572A759-6A51-4108-AA02-DFA0A04FC94B}">
              <ma14:wrappingTextBoxFlag xmlns:ma14="http://schemas.microsoft.com/office/mac/drawingml/2011/main" val="1"/>
            </a:ext>
          </a:extLst>
        </p:spPr>
        <p:txBody>
          <a:bodyPr lIns="38100" tIns="38100" rIns="38100" bIns="38100" anchor="ctr"/>
          <a:lstStyle/>
          <a:p>
            <a:pPr algn="ctr">
              <a:lnSpc>
                <a:spcPct val="150000"/>
              </a:lnSpc>
              <a:defRPr sz="3200" u="sng">
                <a:solidFill>
                  <a:srgbClr val="000000"/>
                </a:solidFill>
                <a:latin typeface="Palatino"/>
                <a:ea typeface="Palatino"/>
                <a:cs typeface="Palatino"/>
                <a:sym typeface="Palatino"/>
              </a:defRPr>
            </a:pPr>
            <a:r>
              <a:t>TEAM 25</a:t>
            </a:r>
          </a:p>
          <a:p>
            <a:pPr algn="ctr">
              <a:lnSpc>
                <a:spcPct val="150000"/>
              </a:lnSpc>
              <a:defRPr sz="3200">
                <a:solidFill>
                  <a:srgbClr val="000000"/>
                </a:solidFill>
                <a:latin typeface="Palatino"/>
                <a:ea typeface="Palatino"/>
                <a:cs typeface="Palatino"/>
                <a:sym typeface="Palatino"/>
              </a:defRPr>
            </a:pPr>
            <a:r>
              <a:t>S SOWMIYA SREE </a:t>
            </a:r>
          </a:p>
          <a:p>
            <a:pPr algn="ctr">
              <a:lnSpc>
                <a:spcPct val="150000"/>
              </a:lnSpc>
              <a:defRPr sz="3200">
                <a:solidFill>
                  <a:srgbClr val="000000"/>
                </a:solidFill>
                <a:latin typeface="Palatino"/>
                <a:ea typeface="Palatino"/>
                <a:cs typeface="Palatino"/>
                <a:sym typeface="Palatino"/>
              </a:defRPr>
            </a:pPr>
            <a:r>
              <a:t>JUANITA J</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2"/>
                                        </p:tgtEl>
                                        <p:attrNameLst>
                                          <p:attrName>style.visibility</p:attrName>
                                        </p:attrNameLst>
                                      </p:cBhvr>
                                      <p:to>
                                        <p:strVal val="visible"/>
                                      </p:to>
                                    </p:set>
                                    <p:animEffect filter="fade" transition="in">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3"/>
                                        </p:tgtEl>
                                        <p:attrNameLst>
                                          <p:attrName>style.visibility</p:attrName>
                                        </p:attrNameLst>
                                      </p:cBhvr>
                                      <p:to>
                                        <p:strVal val="visible"/>
                                      </p:to>
                                    </p:set>
                                    <p:animEffect filter="fade" transition="i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23" grpId="3" fill="hold">
                                  <p:stCondLst>
                                    <p:cond delay="0"/>
                                  </p:stCondLst>
                                  <p:iterate type="el" backwards="0">
                                    <p:tmAbs val="0"/>
                                  </p:iterate>
                                  <p:childTnLst>
                                    <p:set>
                                      <p:cBhvr>
                                        <p:cTn id="16" fill="hold"/>
                                        <p:tgtEl>
                                          <p:spTgt spid="34"/>
                                        </p:tgtEl>
                                        <p:attrNameLst>
                                          <p:attrName>style.visibility</p:attrName>
                                        </p:attrNameLst>
                                      </p:cBhvr>
                                      <p:to>
                                        <p:strVal val="visible"/>
                                      </p:to>
                                    </p:set>
                                    <p:anim calcmode="lin" valueType="num">
                                      <p:cBhvr>
                                        <p:cTn id="17" dur="2000" fill="hold"/>
                                        <p:tgtEl>
                                          <p:spTgt spid="34"/>
                                        </p:tgtEl>
                                        <p:attrNameLst>
                                          <p:attrName>ppt_w</p:attrName>
                                        </p:attrNameLst>
                                      </p:cBhvr>
                                      <p:tavLst>
                                        <p:tav tm="0">
                                          <p:val>
                                            <p:strVal val="4*#ppt_w"/>
                                          </p:val>
                                        </p:tav>
                                        <p:tav tm="100000">
                                          <p:val>
                                            <p:strVal val="#ppt_w"/>
                                          </p:val>
                                        </p:tav>
                                      </p:tavLst>
                                    </p:anim>
                                    <p:anim calcmode="lin" valueType="num">
                                      <p:cBhvr>
                                        <p:cTn id="18" dur="2000" fill="hold"/>
                                        <p:tgtEl>
                                          <p:spTgt spid="34"/>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4" fill="hold">
                                  <p:stCondLst>
                                    <p:cond delay="0"/>
                                  </p:stCondLst>
                                  <p:iterate type="el" backwards="0">
                                    <p:tmAbs val="0"/>
                                  </p:iterate>
                                  <p:childTnLst>
                                    <p:set>
                                      <p:cBhvr>
                                        <p:cTn id="22" fill="hold"/>
                                        <p:tgtEl>
                                          <p:spTgt spid="35"/>
                                        </p:tgtEl>
                                        <p:attrNameLst>
                                          <p:attrName>style.visibility</p:attrName>
                                        </p:attrNameLst>
                                      </p:cBhvr>
                                      <p:to>
                                        <p:strVal val="visible"/>
                                      </p:to>
                                    </p:set>
                                    <p:anim calcmode="lin" valueType="num">
                                      <p:cBhvr>
                                        <p:cTn id="23" dur="2000" fill="hold"/>
                                        <p:tgtEl>
                                          <p:spTgt spid="35"/>
                                        </p:tgtEl>
                                        <p:attrNameLst>
                                          <p:attrName>ppt_w</p:attrName>
                                        </p:attrNameLst>
                                      </p:cBhvr>
                                      <p:tavLst>
                                        <p:tav tm="0">
                                          <p:val>
                                            <p:strVal val="4*#ppt_w"/>
                                          </p:val>
                                        </p:tav>
                                        <p:tav tm="100000">
                                          <p:val>
                                            <p:strVal val="#ppt_w"/>
                                          </p:val>
                                        </p:tav>
                                      </p:tavLst>
                                    </p:anim>
                                    <p:anim calcmode="lin" valueType="num">
                                      <p:cBhvr>
                                        <p:cTn id="24" dur="2000" fill="hold"/>
                                        <p:tgtEl>
                                          <p:spTgt spid="3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 grpId="2"/>
      <p:bldP build="whole" bldLvl="1" animBg="1" rev="0" advAuto="0" spid="34" grpId="3"/>
      <p:bldP build="whole" bldLvl="1" animBg="1" rev="0" advAuto="0" spid="32" grpId="1"/>
      <p:bldP build="whole" bldLvl="1" animBg="1" rev="0" advAuto="0" spid="35" grpId="4"/>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12" name="Группа 1"/>
          <p:cNvSpPr txBox="1"/>
          <p:nvPr/>
        </p:nvSpPr>
        <p:spPr>
          <a:xfrm>
            <a:off x="3843561" y="198607"/>
            <a:ext cx="16071840" cy="164999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lgn="ctr">
              <a:lnSpc>
                <a:spcPts val="11800"/>
              </a:lnSpc>
              <a:defRPr b="1" sz="5900">
                <a:solidFill>
                  <a:schemeClr val="accent3">
                    <a:lumOff val="-4392"/>
                  </a:schemeClr>
                </a:solidFill>
                <a:latin typeface="Palatino"/>
                <a:ea typeface="Palatino"/>
                <a:cs typeface="Palatino"/>
                <a:sym typeface="Palatino"/>
              </a:defRPr>
            </a:lvl1pPr>
          </a:lstStyle>
          <a:p>
            <a:pPr/>
            <a:r>
              <a:t>U-Net 3D</a:t>
            </a:r>
          </a:p>
        </p:txBody>
      </p:sp>
      <p:pic>
        <p:nvPicPr>
          <p:cNvPr id="113" name="U-net 3d.png" descr="U-net 3d.png"/>
          <p:cNvPicPr>
            <a:picLocks noChangeAspect="1"/>
          </p:cNvPicPr>
          <p:nvPr/>
        </p:nvPicPr>
        <p:blipFill>
          <a:blip r:embed="rId2">
            <a:extLst/>
          </a:blip>
          <a:stretch>
            <a:fillRect/>
          </a:stretch>
        </p:blipFill>
        <p:spPr>
          <a:xfrm>
            <a:off x="2574145" y="2478762"/>
            <a:ext cx="19235710" cy="107719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2"/>
                                        </p:tgtEl>
                                        <p:attrNameLst>
                                          <p:attrName>style.visibility</p:attrName>
                                        </p:attrNameLst>
                                      </p:cBhvr>
                                      <p:to>
                                        <p:strVal val="visible"/>
                                      </p:to>
                                    </p:set>
                                    <p:animEffect filter="fade" transition="in">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13"/>
                                        </p:tgtEl>
                                        <p:attrNameLst>
                                          <p:attrName>style.visibility</p:attrName>
                                        </p:attrNameLst>
                                      </p:cBhvr>
                                      <p:to>
                                        <p:strVal val="visible"/>
                                      </p:to>
                                    </p:set>
                                    <p:animEffect filter="wipe(left)" transition="in">
                                      <p:cBhvr>
                                        <p:cTn id="12"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 grpId="2"/>
      <p:bldP build="whole" bldLvl="1" animBg="1" rev="0" advAuto="0" spid="112"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15" name="Группа 1"/>
          <p:cNvSpPr txBox="1"/>
          <p:nvPr/>
        </p:nvSpPr>
        <p:spPr>
          <a:xfrm>
            <a:off x="3843561" y="198607"/>
            <a:ext cx="16071840" cy="164999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lgn="ctr">
              <a:lnSpc>
                <a:spcPts val="11800"/>
              </a:lnSpc>
              <a:defRPr b="1" sz="5900">
                <a:solidFill>
                  <a:schemeClr val="accent3">
                    <a:lumOff val="-4392"/>
                  </a:schemeClr>
                </a:solidFill>
                <a:latin typeface="Palatino"/>
                <a:ea typeface="Palatino"/>
                <a:cs typeface="Palatino"/>
                <a:sym typeface="Palatino"/>
              </a:defRPr>
            </a:lvl1pPr>
          </a:lstStyle>
          <a:p>
            <a:pPr/>
            <a:r>
              <a:t>KiU-Net 3D</a:t>
            </a:r>
          </a:p>
        </p:txBody>
      </p:sp>
      <p:pic>
        <p:nvPicPr>
          <p:cNvPr id="116" name="KiU-Net 3D.png" descr="KiU-Net 3D.png"/>
          <p:cNvPicPr>
            <a:picLocks noChangeAspect="1"/>
          </p:cNvPicPr>
          <p:nvPr/>
        </p:nvPicPr>
        <p:blipFill>
          <a:blip r:embed="rId2">
            <a:extLst/>
          </a:blip>
          <a:stretch>
            <a:fillRect/>
          </a:stretch>
        </p:blipFill>
        <p:spPr>
          <a:xfrm>
            <a:off x="613407" y="2390743"/>
            <a:ext cx="23603571" cy="107112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5"/>
                                        </p:tgtEl>
                                        <p:attrNameLst>
                                          <p:attrName>style.visibility</p:attrName>
                                        </p:attrNameLst>
                                      </p:cBhvr>
                                      <p:to>
                                        <p:strVal val="visible"/>
                                      </p:to>
                                    </p:set>
                                    <p:animEffect filter="fade" transition="in">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16"/>
                                        </p:tgtEl>
                                        <p:attrNameLst>
                                          <p:attrName>style.visibility</p:attrName>
                                        </p:attrNameLst>
                                      </p:cBhvr>
                                      <p:to>
                                        <p:strVal val="visible"/>
                                      </p:to>
                                    </p:set>
                                    <p:animEffect filter="wipe(left)" transition="in">
                                      <p:cBhvr>
                                        <p:cTn id="12"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 grpId="2"/>
      <p:bldP build="whole" bldLvl="1" animBg="1" rev="0" advAuto="0" spid="11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1" name="Группа 3"/>
          <p:cNvGrpSpPr/>
          <p:nvPr/>
        </p:nvGrpSpPr>
        <p:grpSpPr>
          <a:xfrm>
            <a:off x="714149" y="9126157"/>
            <a:ext cx="3806069" cy="1348292"/>
            <a:chOff x="0" y="113463"/>
            <a:chExt cx="3806068" cy="1348290"/>
          </a:xfrm>
        </p:grpSpPr>
        <p:sp>
          <p:nvSpPr>
            <p:cNvPr id="118" name="Прямоугольник 1"/>
            <p:cNvSpPr/>
            <p:nvPr/>
          </p:nvSpPr>
          <p:spPr>
            <a:xfrm>
              <a:off x="1" y="946689"/>
              <a:ext cx="3806068" cy="144000"/>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119" name="Прямоугольник 31"/>
            <p:cNvSpPr/>
            <p:nvPr/>
          </p:nvSpPr>
          <p:spPr>
            <a:xfrm>
              <a:off x="0" y="1461754"/>
              <a:ext cx="38060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600">
                  <a:solidFill>
                    <a:srgbClr val="FEFFFE"/>
                  </a:solidFill>
                  <a:latin typeface="Palatino"/>
                  <a:ea typeface="Palatino"/>
                  <a:cs typeface="Palatino"/>
                  <a:sym typeface="Palatino"/>
                </a:defRPr>
              </a:lvl1pPr>
            </a:lstStyle>
            <a:p>
              <a:pPr/>
              <a:r>
                <a:t>Dataset </a:t>
              </a:r>
            </a:p>
          </p:txBody>
        </p:sp>
        <p:sp>
          <p:nvSpPr>
            <p:cNvPr id="120" name="Треугольник 32"/>
            <p:cNvSpPr/>
            <p:nvPr/>
          </p:nvSpPr>
          <p:spPr>
            <a:xfrm rot="10800000">
              <a:off x="1705606" y="113463"/>
              <a:ext cx="394856" cy="34039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nvGrpSpPr>
          <p:cNvPr id="126" name="Группа 4"/>
          <p:cNvGrpSpPr/>
          <p:nvPr/>
        </p:nvGrpSpPr>
        <p:grpSpPr>
          <a:xfrm>
            <a:off x="5146175" y="7697479"/>
            <a:ext cx="5214046" cy="3077517"/>
            <a:chOff x="0" y="154986"/>
            <a:chExt cx="5214044" cy="3077515"/>
          </a:xfrm>
        </p:grpSpPr>
        <p:sp>
          <p:nvSpPr>
            <p:cNvPr id="122" name="Прямоугольник 26"/>
            <p:cNvSpPr/>
            <p:nvPr/>
          </p:nvSpPr>
          <p:spPr>
            <a:xfrm>
              <a:off x="0" y="1311908"/>
              <a:ext cx="5198934" cy="196697"/>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125" name="Группа 34"/>
            <p:cNvGrpSpPr/>
            <p:nvPr/>
          </p:nvGrpSpPr>
          <p:grpSpPr>
            <a:xfrm>
              <a:off x="15110" y="154986"/>
              <a:ext cx="5198935" cy="3077517"/>
              <a:chOff x="0" y="154986"/>
              <a:chExt cx="5198934" cy="3077515"/>
            </a:xfrm>
          </p:grpSpPr>
          <p:sp>
            <p:nvSpPr>
              <p:cNvPr id="123" name="Прямоугольник 38"/>
              <p:cNvSpPr txBox="1"/>
              <p:nvPr/>
            </p:nvSpPr>
            <p:spPr>
              <a:xfrm>
                <a:off x="0" y="1615697"/>
                <a:ext cx="5198935" cy="16168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Segmentation architecture</a:t>
                </a:r>
              </a:p>
            </p:txBody>
          </p:sp>
          <p:sp>
            <p:nvSpPr>
              <p:cNvPr id="124" name="Треугольник 54"/>
              <p:cNvSpPr/>
              <p:nvPr/>
            </p:nvSpPr>
            <p:spPr>
              <a:xfrm rot="10800000">
                <a:off x="2329789" y="154986"/>
                <a:ext cx="539356" cy="46496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131" name="Группа 4"/>
          <p:cNvGrpSpPr/>
          <p:nvPr/>
        </p:nvGrpSpPr>
        <p:grpSpPr>
          <a:xfrm>
            <a:off x="10604544" y="6197009"/>
            <a:ext cx="5214046" cy="3077516"/>
            <a:chOff x="0" y="154986"/>
            <a:chExt cx="5214044" cy="3077515"/>
          </a:xfrm>
        </p:grpSpPr>
        <p:sp>
          <p:nvSpPr>
            <p:cNvPr id="127" name="Прямоугольник 26"/>
            <p:cNvSpPr/>
            <p:nvPr/>
          </p:nvSpPr>
          <p:spPr>
            <a:xfrm>
              <a:off x="0" y="1311908"/>
              <a:ext cx="5198934" cy="196697"/>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130" name="Группа 34"/>
            <p:cNvGrpSpPr/>
            <p:nvPr/>
          </p:nvGrpSpPr>
          <p:grpSpPr>
            <a:xfrm>
              <a:off x="15110" y="154986"/>
              <a:ext cx="5198935" cy="3077517"/>
              <a:chOff x="0" y="154986"/>
              <a:chExt cx="5198934" cy="3077515"/>
            </a:xfrm>
          </p:grpSpPr>
          <p:sp>
            <p:nvSpPr>
              <p:cNvPr id="128" name="Прямоугольник 38"/>
              <p:cNvSpPr txBox="1"/>
              <p:nvPr/>
            </p:nvSpPr>
            <p:spPr>
              <a:xfrm>
                <a:off x="0" y="1615697"/>
                <a:ext cx="5198935" cy="16168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Implementation</a:t>
                </a:r>
              </a:p>
            </p:txBody>
          </p:sp>
          <p:sp>
            <p:nvSpPr>
              <p:cNvPr id="129" name="Треугольник 54"/>
              <p:cNvSpPr/>
              <p:nvPr/>
            </p:nvSpPr>
            <p:spPr>
              <a:xfrm rot="10800000">
                <a:off x="2329789" y="154986"/>
                <a:ext cx="539356" cy="46496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31"/>
                                        </p:tgtEl>
                                        <p:attrNameLst>
                                          <p:attrName>style.visibility</p:attrName>
                                        </p:attrNameLst>
                                      </p:cBhvr>
                                      <p:to>
                                        <p:strVal val="visible"/>
                                      </p:to>
                                    </p:set>
                                    <p:anim calcmode="lin" valueType="num">
                                      <p:cBhvr>
                                        <p:cTn id="7" dur="500" fill="hold"/>
                                        <p:tgtEl>
                                          <p:spTgt spid="131"/>
                                        </p:tgtEl>
                                        <p:attrNameLst>
                                          <p:attrName>ppt_x</p:attrName>
                                        </p:attrNameLst>
                                      </p:cBhvr>
                                      <p:tavLst>
                                        <p:tav tm="0">
                                          <p:val>
                                            <p:strVal val="#ppt_x"/>
                                          </p:val>
                                        </p:tav>
                                        <p:tav tm="100000">
                                          <p:val>
                                            <p:strVal val="#ppt_x"/>
                                          </p:val>
                                        </p:tav>
                                      </p:tavLst>
                                    </p:anim>
                                    <p:anim calcmode="lin" valueType="num">
                                      <p:cBhvr>
                                        <p:cTn id="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3571"/>
            <a:lumOff val="31274"/>
          </a:schemeClr>
        </a:solidFill>
      </p:bgPr>
    </p:bg>
    <p:spTree>
      <p:nvGrpSpPr>
        <p:cNvPr id="1" name=""/>
        <p:cNvGrpSpPr/>
        <p:nvPr/>
      </p:nvGrpSpPr>
      <p:grpSpPr>
        <a:xfrm>
          <a:off x="0" y="0"/>
          <a:ext cx="0" cy="0"/>
          <a:chOff x="0" y="0"/>
          <a:chExt cx="0" cy="0"/>
        </a:xfrm>
      </p:grpSpPr>
      <p:sp>
        <p:nvSpPr>
          <p:cNvPr id="133" name="Группа 1"/>
          <p:cNvSpPr/>
          <p:nvPr/>
        </p:nvSpPr>
        <p:spPr>
          <a:xfrm>
            <a:off x="7714797" y="267340"/>
            <a:ext cx="1137699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7900">
                <a:solidFill>
                  <a:schemeClr val="accent3"/>
                </a:solidFill>
                <a:latin typeface="Palatino"/>
                <a:ea typeface="Palatino"/>
                <a:cs typeface="Palatino"/>
                <a:sym typeface="Palatino"/>
              </a:defRPr>
            </a:lvl1pPr>
          </a:lstStyle>
          <a:p>
            <a:pPr/>
            <a:r>
              <a:t>Input visualization</a:t>
            </a:r>
          </a:p>
        </p:txBody>
      </p:sp>
      <p:pic>
        <p:nvPicPr>
          <p:cNvPr id="134" name="input.png" descr="input.png"/>
          <p:cNvPicPr>
            <a:picLocks noChangeAspect="1"/>
          </p:cNvPicPr>
          <p:nvPr/>
        </p:nvPicPr>
        <p:blipFill>
          <a:blip r:embed="rId2">
            <a:extLst/>
          </a:blip>
          <a:stretch>
            <a:fillRect/>
          </a:stretch>
        </p:blipFill>
        <p:spPr>
          <a:xfrm>
            <a:off x="323546" y="2352858"/>
            <a:ext cx="9085480" cy="10614847"/>
          </a:xfrm>
          <a:prstGeom prst="rect">
            <a:avLst/>
          </a:prstGeom>
          <a:ln w="12700">
            <a:miter lim="400000"/>
          </a:ln>
        </p:spPr>
      </p:pic>
      <p:pic>
        <p:nvPicPr>
          <p:cNvPr id="135" name="input2.png" descr="input2.png"/>
          <p:cNvPicPr>
            <a:picLocks noChangeAspect="1"/>
          </p:cNvPicPr>
          <p:nvPr/>
        </p:nvPicPr>
        <p:blipFill>
          <a:blip r:embed="rId3">
            <a:extLst/>
          </a:blip>
          <a:stretch>
            <a:fillRect/>
          </a:stretch>
        </p:blipFill>
        <p:spPr>
          <a:xfrm>
            <a:off x="9553833" y="2171225"/>
            <a:ext cx="14681201" cy="3035301"/>
          </a:xfrm>
          <a:prstGeom prst="rect">
            <a:avLst/>
          </a:prstGeom>
          <a:ln w="12700">
            <a:miter lim="400000"/>
          </a:ln>
        </p:spPr>
      </p:pic>
      <p:pic>
        <p:nvPicPr>
          <p:cNvPr id="136" name="input1.png" descr="input1.png"/>
          <p:cNvPicPr>
            <a:picLocks noChangeAspect="1"/>
          </p:cNvPicPr>
          <p:nvPr/>
        </p:nvPicPr>
        <p:blipFill>
          <a:blip r:embed="rId4">
            <a:extLst/>
          </a:blip>
          <a:stretch>
            <a:fillRect/>
          </a:stretch>
        </p:blipFill>
        <p:spPr>
          <a:xfrm>
            <a:off x="9680833" y="5541833"/>
            <a:ext cx="14427201" cy="7988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33"/>
                                        </p:tgtEl>
                                        <p:attrNameLst>
                                          <p:attrName>style.visibility</p:attrName>
                                        </p:attrNameLst>
                                      </p:cBhvr>
                                      <p:to>
                                        <p:strVal val="visible"/>
                                      </p:to>
                                    </p:set>
                                    <p:anim calcmode="lin" valueType="num">
                                      <p:cBhvr>
                                        <p:cTn id="7" dur="500" fill="hold"/>
                                        <p:tgtEl>
                                          <p:spTgt spid="133"/>
                                        </p:tgtEl>
                                        <p:attrNameLst>
                                          <p:attrName>ppt_x</p:attrName>
                                        </p:attrNameLst>
                                      </p:cBhvr>
                                      <p:tavLst>
                                        <p:tav tm="0">
                                          <p:val>
                                            <p:strVal val="0-#ppt_w/2"/>
                                          </p:val>
                                        </p:tav>
                                        <p:tav tm="100000">
                                          <p:val>
                                            <p:strVal val="#ppt_x"/>
                                          </p:val>
                                        </p:tav>
                                      </p:tavLst>
                                    </p:anim>
                                    <p:anim calcmode="lin" valueType="num">
                                      <p:cBhvr>
                                        <p:cTn id="8" dur="500" fill="hold"/>
                                        <p:tgtEl>
                                          <p:spTgt spid="1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10" grpId="2" fill="hold">
                                  <p:stCondLst>
                                    <p:cond delay="0"/>
                                  </p:stCondLst>
                                  <p:iterate type="el" backwards="0">
                                    <p:tmAbs val="0"/>
                                  </p:iterate>
                                  <p:childTnLst>
                                    <p:set>
                                      <p:cBhvr>
                                        <p:cTn id="12" fill="hold"/>
                                        <p:tgtEl>
                                          <p:spTgt spid="135"/>
                                        </p:tgtEl>
                                        <p:attrNameLst>
                                          <p:attrName>style.visibility</p:attrName>
                                        </p:attrNameLst>
                                      </p:cBhvr>
                                      <p:to>
                                        <p:strVal val="visible"/>
                                      </p:to>
                                    </p:set>
                                    <p:animEffect filter="fade" transition="in">
                                      <p:cBhvr>
                                        <p:cTn id="13" dur="1000"/>
                                        <p:tgtEl>
                                          <p:spTgt spid="135"/>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ID="10" grpId="3" fill="hold">
                                  <p:stCondLst>
                                    <p:cond delay="0"/>
                                  </p:stCondLst>
                                  <p:iterate type="el" backwards="0">
                                    <p:tmAbs val="0"/>
                                  </p:iterate>
                                  <p:childTnLst>
                                    <p:set>
                                      <p:cBhvr>
                                        <p:cTn id="17" fill="hold"/>
                                        <p:tgtEl>
                                          <p:spTgt spid="136"/>
                                        </p:tgtEl>
                                        <p:attrNameLst>
                                          <p:attrName>style.visibility</p:attrName>
                                        </p:attrNameLst>
                                      </p:cBhvr>
                                      <p:to>
                                        <p:strVal val="visible"/>
                                      </p:to>
                                    </p:set>
                                    <p:animEffect filter="fade" transition="in">
                                      <p:cBhvr>
                                        <p:cTn id="18" dur="1000"/>
                                        <p:tgtEl>
                                          <p:spTgt spid="136"/>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ID="10" grpId="4" fill="hold">
                                  <p:stCondLst>
                                    <p:cond delay="0"/>
                                  </p:stCondLst>
                                  <p:iterate type="el" backwards="0">
                                    <p:tmAbs val="0"/>
                                  </p:iterate>
                                  <p:childTnLst>
                                    <p:set>
                                      <p:cBhvr>
                                        <p:cTn id="22" fill="hold"/>
                                        <p:tgtEl>
                                          <p:spTgt spid="134"/>
                                        </p:tgtEl>
                                        <p:attrNameLst>
                                          <p:attrName>style.visibility</p:attrName>
                                        </p:attrNameLst>
                                      </p:cBhvr>
                                      <p:to>
                                        <p:strVal val="visible"/>
                                      </p:to>
                                    </p:set>
                                    <p:animEffect filter="fade" transition="in">
                                      <p:cBhvr>
                                        <p:cTn id="23"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 grpId="4"/>
      <p:bldP build="whole" bldLvl="1" animBg="1" rev="0" advAuto="0" spid="133" grpId="1"/>
      <p:bldP build="whole" bldLvl="1" animBg="1" rev="0" advAuto="0" spid="135" grpId="2"/>
      <p:bldP build="whole" bldLvl="1" animBg="1" rev="0" advAuto="0" spid="136" grpId="3"/>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3" name="Группа 5"/>
          <p:cNvGrpSpPr/>
          <p:nvPr/>
        </p:nvGrpSpPr>
        <p:grpSpPr>
          <a:xfrm>
            <a:off x="5295583" y="4188499"/>
            <a:ext cx="6690301" cy="6240031"/>
            <a:chOff x="0" y="0"/>
            <a:chExt cx="6690299" cy="6240029"/>
          </a:xfrm>
        </p:grpSpPr>
        <p:grpSp>
          <p:nvGrpSpPr>
            <p:cNvPr id="141" name="Группа 4"/>
            <p:cNvGrpSpPr/>
            <p:nvPr/>
          </p:nvGrpSpPr>
          <p:grpSpPr>
            <a:xfrm>
              <a:off x="1345945" y="0"/>
              <a:ext cx="5344355" cy="6240030"/>
              <a:chOff x="0" y="0"/>
              <a:chExt cx="5344354" cy="6240029"/>
            </a:xfrm>
          </p:grpSpPr>
          <p:sp>
            <p:nvSpPr>
              <p:cNvPr id="138" name="Группа 23"/>
              <p:cNvSpPr/>
              <p:nvPr/>
            </p:nvSpPr>
            <p:spPr>
              <a:xfrm>
                <a:off x="0" y="0"/>
                <a:ext cx="5344355"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5000">
                    <a:solidFill>
                      <a:schemeClr val="accent5">
                        <a:satOff val="-3571"/>
                        <a:lumOff val="31274"/>
                      </a:schemeClr>
                    </a:solidFill>
                    <a:latin typeface="Palatino"/>
                    <a:ea typeface="Palatino"/>
                    <a:cs typeface="Palatino"/>
                    <a:sym typeface="Palatino"/>
                  </a:defRPr>
                </a:lvl1pPr>
              </a:lstStyle>
              <a:p>
                <a:pPr/>
                <a:r>
                  <a:t>Load the input image</a:t>
                </a:r>
              </a:p>
            </p:txBody>
          </p:sp>
          <p:sp>
            <p:nvSpPr>
              <p:cNvPr id="139" name="Группа 28"/>
              <p:cNvSpPr/>
              <p:nvPr/>
            </p:nvSpPr>
            <p:spPr>
              <a:xfrm>
                <a:off x="0" y="3120014"/>
                <a:ext cx="534435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5000">
                    <a:solidFill>
                      <a:schemeClr val="accent5">
                        <a:satOff val="-3571"/>
                        <a:lumOff val="31274"/>
                      </a:schemeClr>
                    </a:solidFill>
                    <a:latin typeface="Palatino"/>
                    <a:ea typeface="Palatino"/>
                    <a:cs typeface="Palatino"/>
                    <a:sym typeface="Palatino"/>
                  </a:defRPr>
                </a:lvl1pPr>
              </a:lstStyle>
              <a:p>
                <a:pPr/>
                <a:r>
                  <a:t>Resize</a:t>
                </a:r>
              </a:p>
            </p:txBody>
          </p:sp>
          <p:sp>
            <p:nvSpPr>
              <p:cNvPr id="140" name="Группа 32"/>
              <p:cNvSpPr/>
              <p:nvPr/>
            </p:nvSpPr>
            <p:spPr>
              <a:xfrm>
                <a:off x="0" y="6240029"/>
                <a:ext cx="534435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5000">
                    <a:solidFill>
                      <a:schemeClr val="accent5">
                        <a:satOff val="-3571"/>
                        <a:lumOff val="31274"/>
                      </a:schemeClr>
                    </a:solidFill>
                    <a:latin typeface="Palatino"/>
                    <a:ea typeface="Palatino"/>
                    <a:cs typeface="Palatino"/>
                    <a:sym typeface="Palatino"/>
                  </a:defRPr>
                </a:lvl1pPr>
              </a:lstStyle>
              <a:p>
                <a:pPr/>
                <a:r>
                  <a:t>Normalize </a:t>
                </a:r>
              </a:p>
            </p:txBody>
          </p:sp>
        </p:grpSp>
        <p:sp>
          <p:nvSpPr>
            <p:cNvPr id="142" name="Freeform 22"/>
            <p:cNvSpPr/>
            <p:nvPr/>
          </p:nvSpPr>
          <p:spPr>
            <a:xfrm>
              <a:off x="0" y="3575000"/>
              <a:ext cx="464310" cy="569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52" y="1870"/>
                  </a:moveTo>
                  <a:lnTo>
                    <a:pt x="13994" y="1870"/>
                  </a:lnTo>
                  <a:cubicBezTo>
                    <a:pt x="13551" y="754"/>
                    <a:pt x="12406" y="0"/>
                    <a:pt x="10782" y="0"/>
                  </a:cubicBezTo>
                  <a:cubicBezTo>
                    <a:pt x="9194" y="0"/>
                    <a:pt x="7791" y="754"/>
                    <a:pt x="7348" y="1870"/>
                  </a:cubicBezTo>
                  <a:lnTo>
                    <a:pt x="2289" y="1870"/>
                  </a:lnTo>
                  <a:cubicBezTo>
                    <a:pt x="886" y="1870"/>
                    <a:pt x="0" y="2806"/>
                    <a:pt x="0" y="3922"/>
                  </a:cubicBezTo>
                  <a:lnTo>
                    <a:pt x="0" y="19518"/>
                  </a:lnTo>
                  <a:cubicBezTo>
                    <a:pt x="0" y="20665"/>
                    <a:pt x="886" y="21600"/>
                    <a:pt x="2289" y="21600"/>
                  </a:cubicBezTo>
                  <a:lnTo>
                    <a:pt x="19052" y="21600"/>
                  </a:lnTo>
                  <a:cubicBezTo>
                    <a:pt x="20455" y="21600"/>
                    <a:pt x="21600" y="20665"/>
                    <a:pt x="21600" y="19518"/>
                  </a:cubicBezTo>
                  <a:lnTo>
                    <a:pt x="21600" y="3922"/>
                  </a:lnTo>
                  <a:cubicBezTo>
                    <a:pt x="21600" y="2806"/>
                    <a:pt x="20455" y="1870"/>
                    <a:pt x="19052" y="1870"/>
                  </a:cubicBezTo>
                  <a:close/>
                  <a:moveTo>
                    <a:pt x="10782" y="1870"/>
                  </a:moveTo>
                  <a:cubicBezTo>
                    <a:pt x="11483" y="1870"/>
                    <a:pt x="11926" y="2142"/>
                    <a:pt x="11926" y="2806"/>
                  </a:cubicBezTo>
                  <a:cubicBezTo>
                    <a:pt x="11926" y="3469"/>
                    <a:pt x="11483" y="3922"/>
                    <a:pt x="10782" y="3922"/>
                  </a:cubicBezTo>
                  <a:cubicBezTo>
                    <a:pt x="10117" y="3922"/>
                    <a:pt x="9637" y="3469"/>
                    <a:pt x="9637" y="2806"/>
                  </a:cubicBezTo>
                  <a:cubicBezTo>
                    <a:pt x="9637" y="2142"/>
                    <a:pt x="10117" y="1870"/>
                    <a:pt x="10782" y="1870"/>
                  </a:cubicBezTo>
                  <a:close/>
                  <a:moveTo>
                    <a:pt x="19052" y="19518"/>
                  </a:moveTo>
                  <a:lnTo>
                    <a:pt x="2289" y="19518"/>
                  </a:lnTo>
                  <a:lnTo>
                    <a:pt x="2289" y="3922"/>
                  </a:lnTo>
                  <a:lnTo>
                    <a:pt x="4800" y="3922"/>
                  </a:lnTo>
                  <a:lnTo>
                    <a:pt x="4800" y="6758"/>
                  </a:lnTo>
                  <a:lnTo>
                    <a:pt x="16763" y="6758"/>
                  </a:lnTo>
                  <a:lnTo>
                    <a:pt x="16763" y="3922"/>
                  </a:lnTo>
                  <a:lnTo>
                    <a:pt x="19052" y="3922"/>
                  </a:lnTo>
                  <a:lnTo>
                    <a:pt x="19052" y="19518"/>
                  </a:lnTo>
                  <a:close/>
                </a:path>
              </a:pathLst>
            </a:custGeom>
            <a:solidFill>
              <a:schemeClr val="accent4"/>
            </a:solidFill>
            <a:ln w="12700" cap="flat">
              <a:noFill/>
              <a:miter lim="400000"/>
            </a:ln>
            <a:effectLst/>
          </p:spPr>
          <p:txBody>
            <a:bodyPr wrap="square" lIns="38100" tIns="38100" rIns="38100" bIns="38100" numCol="1" anchor="ctr">
              <a:noAutofit/>
            </a:bodyPr>
            <a:lstStyle/>
            <a:p>
              <a:pPr>
                <a:defRPr>
                  <a:solidFill>
                    <a:srgbClr val="252D30"/>
                  </a:solidFill>
                  <a:latin typeface="Arial"/>
                  <a:ea typeface="Arial"/>
                  <a:cs typeface="Arial"/>
                  <a:sym typeface="Arial"/>
                </a:defRPr>
              </a:pPr>
            </a:p>
          </p:txBody>
        </p:sp>
      </p:grpSp>
      <p:sp>
        <p:nvSpPr>
          <p:cNvPr id="144" name="Скругленный прямоугольник 30"/>
          <p:cNvSpPr/>
          <p:nvPr/>
        </p:nvSpPr>
        <p:spPr>
          <a:xfrm>
            <a:off x="13926311" y="7202013"/>
            <a:ext cx="1198760" cy="1198760"/>
          </a:xfrm>
          <a:prstGeom prst="roundRect">
            <a:avLst>
              <a:gd name="adj" fmla="val 4598"/>
            </a:avLst>
          </a:prstGeom>
          <a:solidFill>
            <a:schemeClr val="accent1"/>
          </a:solidFill>
          <a:ln w="50800">
            <a:solidFill>
              <a:schemeClr val="accent1"/>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b="1" sz="3600">
                <a:solidFill>
                  <a:schemeClr val="accent3">
                    <a:lumOff val="-4392"/>
                  </a:schemeClr>
                </a:solidFill>
                <a:latin typeface="Palatino"/>
                <a:ea typeface="Palatino"/>
                <a:cs typeface="Palatino"/>
                <a:sym typeface="Palatino"/>
              </a:defRPr>
            </a:lvl1pPr>
          </a:lstStyle>
          <a:p>
            <a:pPr/>
            <a:r>
              <a:t>5</a:t>
            </a:r>
          </a:p>
        </p:txBody>
      </p:sp>
      <p:sp>
        <p:nvSpPr>
          <p:cNvPr id="145" name="Скругленный прямоугольник 30"/>
          <p:cNvSpPr/>
          <p:nvPr/>
        </p:nvSpPr>
        <p:spPr>
          <a:xfrm>
            <a:off x="13926311" y="10414134"/>
            <a:ext cx="1198760" cy="1198760"/>
          </a:xfrm>
          <a:prstGeom prst="roundRect">
            <a:avLst>
              <a:gd name="adj" fmla="val 4598"/>
            </a:avLst>
          </a:prstGeom>
          <a:solidFill>
            <a:schemeClr val="accent1"/>
          </a:solidFill>
          <a:ln w="50800">
            <a:solidFill>
              <a:schemeClr val="accent1"/>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b="1" sz="3600">
                <a:solidFill>
                  <a:schemeClr val="accent3">
                    <a:lumOff val="-4392"/>
                  </a:schemeClr>
                </a:solidFill>
                <a:latin typeface="Palatino"/>
                <a:ea typeface="Palatino"/>
                <a:cs typeface="Palatino"/>
                <a:sym typeface="Palatino"/>
              </a:defRPr>
            </a:lvl1pPr>
          </a:lstStyle>
          <a:p>
            <a:pPr/>
            <a:r>
              <a:t>6</a:t>
            </a:r>
          </a:p>
        </p:txBody>
      </p:sp>
      <p:sp>
        <p:nvSpPr>
          <p:cNvPr id="146" name="Скругленный прямоугольник 30"/>
          <p:cNvSpPr/>
          <p:nvPr/>
        </p:nvSpPr>
        <p:spPr>
          <a:xfrm>
            <a:off x="13926311" y="3989892"/>
            <a:ext cx="1198760" cy="1198760"/>
          </a:xfrm>
          <a:prstGeom prst="roundRect">
            <a:avLst>
              <a:gd name="adj" fmla="val 4598"/>
            </a:avLst>
          </a:prstGeom>
          <a:solidFill>
            <a:schemeClr val="accent1"/>
          </a:solidFill>
          <a:ln w="50800">
            <a:solidFill>
              <a:schemeClr val="accent1"/>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b="1" sz="3600">
                <a:solidFill>
                  <a:schemeClr val="accent3">
                    <a:lumOff val="-4392"/>
                  </a:schemeClr>
                </a:solidFill>
                <a:latin typeface="Palatino"/>
                <a:ea typeface="Palatino"/>
                <a:cs typeface="Palatino"/>
                <a:sym typeface="Palatino"/>
              </a:defRPr>
            </a:lvl1pPr>
          </a:lstStyle>
          <a:p>
            <a:pPr/>
            <a:r>
              <a:t>4</a:t>
            </a:r>
          </a:p>
        </p:txBody>
      </p:sp>
      <p:grpSp>
        <p:nvGrpSpPr>
          <p:cNvPr id="150" name="Группа 5"/>
          <p:cNvGrpSpPr/>
          <p:nvPr/>
        </p:nvGrpSpPr>
        <p:grpSpPr>
          <a:xfrm>
            <a:off x="15551259" y="4045335"/>
            <a:ext cx="6922915" cy="8068317"/>
            <a:chOff x="0" y="0"/>
            <a:chExt cx="6922914" cy="8068317"/>
          </a:xfrm>
        </p:grpSpPr>
        <p:sp>
          <p:nvSpPr>
            <p:cNvPr id="147" name="Группа 23"/>
            <p:cNvSpPr txBox="1"/>
            <p:nvPr/>
          </p:nvSpPr>
          <p:spPr>
            <a:xfrm>
              <a:off x="28059" y="0"/>
              <a:ext cx="6894856" cy="12812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sz="5400">
                  <a:solidFill>
                    <a:schemeClr val="accent5">
                      <a:satOff val="-3571"/>
                      <a:lumOff val="31274"/>
                    </a:schemeClr>
                  </a:solidFill>
                  <a:latin typeface="Palatino"/>
                  <a:ea typeface="Palatino"/>
                  <a:cs typeface="Palatino"/>
                  <a:sym typeface="Palatino"/>
                </a:defRPr>
              </a:lvl1pPr>
            </a:lstStyle>
            <a:p>
              <a:pPr/>
              <a:r>
                <a:t>Stack </a:t>
              </a:r>
            </a:p>
          </p:txBody>
        </p:sp>
        <p:sp>
          <p:nvSpPr>
            <p:cNvPr id="148" name="Группа 28"/>
            <p:cNvSpPr txBox="1"/>
            <p:nvPr/>
          </p:nvSpPr>
          <p:spPr>
            <a:xfrm>
              <a:off x="0" y="3114778"/>
              <a:ext cx="6649212" cy="1235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sz="5400">
                  <a:solidFill>
                    <a:schemeClr val="accent5">
                      <a:satOff val="-3571"/>
                      <a:lumOff val="31274"/>
                    </a:schemeClr>
                  </a:solidFill>
                  <a:latin typeface="Palatino"/>
                  <a:ea typeface="Palatino"/>
                  <a:cs typeface="Palatino"/>
                  <a:sym typeface="Palatino"/>
                </a:defRPr>
              </a:lvl1pPr>
            </a:lstStyle>
            <a:p>
              <a:pPr/>
              <a:r>
                <a:t>Augment</a:t>
              </a:r>
            </a:p>
          </p:txBody>
        </p:sp>
        <p:sp>
          <p:nvSpPr>
            <p:cNvPr id="149" name="Группа 32"/>
            <p:cNvSpPr txBox="1"/>
            <p:nvPr/>
          </p:nvSpPr>
          <p:spPr>
            <a:xfrm>
              <a:off x="238466" y="5858257"/>
              <a:ext cx="6233432" cy="2210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sz="5000">
                  <a:solidFill>
                    <a:schemeClr val="accent5">
                      <a:satOff val="-3571"/>
                      <a:lumOff val="31274"/>
                    </a:schemeClr>
                  </a:solidFill>
                  <a:latin typeface="Palatino"/>
                  <a:ea typeface="Palatino"/>
                  <a:cs typeface="Palatino"/>
                  <a:sym typeface="Palatino"/>
                </a:defRPr>
              </a:lvl1pPr>
            </a:lstStyle>
            <a:p>
              <a:pPr/>
              <a:r>
                <a:t>Preprocess mask labels</a:t>
              </a:r>
            </a:p>
          </p:txBody>
        </p:sp>
      </p:grpSp>
      <p:sp>
        <p:nvSpPr>
          <p:cNvPr id="151" name="Скругленный прямоугольник 30"/>
          <p:cNvSpPr/>
          <p:nvPr/>
        </p:nvSpPr>
        <p:spPr>
          <a:xfrm>
            <a:off x="5018042" y="3961832"/>
            <a:ext cx="1198760" cy="1198760"/>
          </a:xfrm>
          <a:prstGeom prst="roundRect">
            <a:avLst>
              <a:gd name="adj" fmla="val 4598"/>
            </a:avLst>
          </a:prstGeom>
          <a:solidFill>
            <a:schemeClr val="accent1"/>
          </a:solidFill>
          <a:ln w="50800">
            <a:solidFill>
              <a:schemeClr val="accent1"/>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b="1" sz="3600">
                <a:solidFill>
                  <a:schemeClr val="accent3">
                    <a:lumOff val="-4392"/>
                  </a:schemeClr>
                </a:solidFill>
                <a:latin typeface="Palatino"/>
                <a:ea typeface="Palatino"/>
                <a:cs typeface="Palatino"/>
                <a:sym typeface="Palatino"/>
              </a:defRPr>
            </a:lvl1pPr>
          </a:lstStyle>
          <a:p>
            <a:pPr/>
            <a:r>
              <a:t>1</a:t>
            </a:r>
          </a:p>
        </p:txBody>
      </p:sp>
      <p:sp>
        <p:nvSpPr>
          <p:cNvPr id="152" name="Скругленный прямоугольник 30"/>
          <p:cNvSpPr/>
          <p:nvPr/>
        </p:nvSpPr>
        <p:spPr>
          <a:xfrm>
            <a:off x="5018042" y="10386074"/>
            <a:ext cx="1198760" cy="1198760"/>
          </a:xfrm>
          <a:prstGeom prst="roundRect">
            <a:avLst>
              <a:gd name="adj" fmla="val 4598"/>
            </a:avLst>
          </a:prstGeom>
          <a:solidFill>
            <a:schemeClr val="accent1"/>
          </a:solidFill>
          <a:ln w="50800">
            <a:solidFill>
              <a:schemeClr val="accent1"/>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b="1" sz="3600">
                <a:solidFill>
                  <a:schemeClr val="accent3">
                    <a:lumOff val="-4392"/>
                  </a:schemeClr>
                </a:solidFill>
                <a:latin typeface="Palatino"/>
                <a:ea typeface="Palatino"/>
                <a:cs typeface="Palatino"/>
                <a:sym typeface="Palatino"/>
              </a:defRPr>
            </a:lvl1pPr>
          </a:lstStyle>
          <a:p>
            <a:pPr/>
            <a:r>
              <a:t>3</a:t>
            </a:r>
          </a:p>
        </p:txBody>
      </p:sp>
      <p:sp>
        <p:nvSpPr>
          <p:cNvPr id="153" name="Скругленный прямоугольник 30"/>
          <p:cNvSpPr/>
          <p:nvPr/>
        </p:nvSpPr>
        <p:spPr>
          <a:xfrm>
            <a:off x="5018042" y="7173953"/>
            <a:ext cx="1198760" cy="1198760"/>
          </a:xfrm>
          <a:prstGeom prst="roundRect">
            <a:avLst>
              <a:gd name="adj" fmla="val 4598"/>
            </a:avLst>
          </a:prstGeom>
          <a:solidFill>
            <a:schemeClr val="accent1"/>
          </a:solidFill>
          <a:ln w="50800">
            <a:solidFill>
              <a:schemeClr val="accent1"/>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a:defRPr b="1" sz="3600">
                <a:solidFill>
                  <a:schemeClr val="accent3">
                    <a:lumOff val="-4392"/>
                  </a:schemeClr>
                </a:solidFill>
                <a:latin typeface="Palatino"/>
                <a:ea typeface="Palatino"/>
                <a:cs typeface="Palatino"/>
                <a:sym typeface="Palatino"/>
              </a:defRPr>
            </a:lvl1pPr>
          </a:lstStyle>
          <a:p>
            <a:pPr/>
            <a:r>
              <a:t>2</a:t>
            </a:r>
          </a:p>
        </p:txBody>
      </p:sp>
      <p:sp>
        <p:nvSpPr>
          <p:cNvPr id="154" name="Группа 1"/>
          <p:cNvSpPr/>
          <p:nvPr/>
        </p:nvSpPr>
        <p:spPr>
          <a:xfrm>
            <a:off x="8079575" y="826191"/>
            <a:ext cx="1137699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7900">
                <a:solidFill>
                  <a:srgbClr val="FEFFFE"/>
                </a:solidFill>
                <a:latin typeface="Palatino"/>
                <a:ea typeface="Palatino"/>
                <a:cs typeface="Palatino"/>
                <a:sym typeface="Palatino"/>
              </a:defRPr>
            </a:lvl1pPr>
          </a:lstStyle>
          <a:p>
            <a:pPr/>
            <a:r>
              <a:t>Image processing</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54"/>
                                        </p:tgtEl>
                                        <p:attrNameLst>
                                          <p:attrName>style.visibility</p:attrName>
                                        </p:attrNameLst>
                                      </p:cBhvr>
                                      <p:to>
                                        <p:strVal val="visible"/>
                                      </p:to>
                                    </p:set>
                                    <p:anim calcmode="lin" valueType="num">
                                      <p:cBhvr>
                                        <p:cTn id="7" dur="500" fill="hold"/>
                                        <p:tgtEl>
                                          <p:spTgt spid="154"/>
                                        </p:tgtEl>
                                        <p:attrNameLst>
                                          <p:attrName>ppt_x</p:attrName>
                                        </p:attrNameLst>
                                      </p:cBhvr>
                                      <p:tavLst>
                                        <p:tav tm="0">
                                          <p:val>
                                            <p:strVal val="0-#ppt_w/2"/>
                                          </p:val>
                                        </p:tav>
                                        <p:tav tm="100000">
                                          <p:val>
                                            <p:strVal val="#ppt_x"/>
                                          </p:val>
                                        </p:tav>
                                      </p:tavLst>
                                    </p:anim>
                                    <p:anim calcmode="lin" valueType="num">
                                      <p:cBhvr>
                                        <p:cTn id="8" dur="500" fill="hold"/>
                                        <p:tgtEl>
                                          <p:spTgt spid="1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143"/>
                                        </p:tgtEl>
                                        <p:attrNameLst>
                                          <p:attrName>style.visibility</p:attrName>
                                        </p:attrNameLst>
                                      </p:cBhvr>
                                      <p:to>
                                        <p:strVal val="visible"/>
                                      </p:to>
                                    </p:set>
                                    <p:anim calcmode="lin" valueType="num">
                                      <p:cBhvr>
                                        <p:cTn id="13" dur="500" fill="hold"/>
                                        <p:tgtEl>
                                          <p:spTgt spid="143"/>
                                        </p:tgtEl>
                                        <p:attrNameLst>
                                          <p:attrName>ppt_x</p:attrName>
                                        </p:attrNameLst>
                                      </p:cBhvr>
                                      <p:tavLst>
                                        <p:tav tm="0">
                                          <p:val>
                                            <p:strVal val="1+#ppt_w/2"/>
                                          </p:val>
                                        </p:tav>
                                        <p:tav tm="100000">
                                          <p:val>
                                            <p:strVal val="#ppt_x"/>
                                          </p:val>
                                        </p:tav>
                                      </p:tavLst>
                                    </p:anim>
                                    <p:anim calcmode="lin" valueType="num">
                                      <p:cBhvr>
                                        <p:cTn id="14" dur="5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1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4" fill="hold">
                                  <p:stCondLst>
                                    <p:cond delay="0"/>
                                  </p:stCondLst>
                                  <p:iterate type="el" backwards="0">
                                    <p:tmAbs val="0"/>
                                  </p:iterate>
                                  <p:childTnLst>
                                    <p:set>
                                      <p:cBhvr>
                                        <p:cTn id="22" fill="hold"/>
                                        <p:tgtEl>
                                          <p:spTgt spid="1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5" fill="hold">
                                  <p:stCondLst>
                                    <p:cond delay="0"/>
                                  </p:stCondLst>
                                  <p:iterate type="el" backwards="0">
                                    <p:tmAbs val="0"/>
                                  </p:iterate>
                                  <p:childTnLst>
                                    <p:set>
                                      <p:cBhvr>
                                        <p:cTn id="26" fill="hold"/>
                                        <p:tgtEl>
                                          <p:spTgt spid="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2" presetID="2" grpId="6" fill="hold">
                                  <p:stCondLst>
                                    <p:cond delay="0"/>
                                  </p:stCondLst>
                                  <p:iterate type="el" backwards="0">
                                    <p:tmAbs val="0"/>
                                  </p:iterate>
                                  <p:childTnLst>
                                    <p:set>
                                      <p:cBhvr>
                                        <p:cTn id="30" fill="hold"/>
                                        <p:tgtEl>
                                          <p:spTgt spid="150"/>
                                        </p:tgtEl>
                                        <p:attrNameLst>
                                          <p:attrName>style.visibility</p:attrName>
                                        </p:attrNameLst>
                                      </p:cBhvr>
                                      <p:to>
                                        <p:strVal val="visible"/>
                                      </p:to>
                                    </p:set>
                                    <p:anim calcmode="lin" valueType="num">
                                      <p:cBhvr>
                                        <p:cTn id="31" dur="500" fill="hold"/>
                                        <p:tgtEl>
                                          <p:spTgt spid="150"/>
                                        </p:tgtEl>
                                        <p:attrNameLst>
                                          <p:attrName>ppt_x</p:attrName>
                                        </p:attrNameLst>
                                      </p:cBhvr>
                                      <p:tavLst>
                                        <p:tav tm="0">
                                          <p:val>
                                            <p:strVal val="1+#ppt_w/2"/>
                                          </p:val>
                                        </p:tav>
                                        <p:tav tm="100000">
                                          <p:val>
                                            <p:strVal val="#ppt_x"/>
                                          </p:val>
                                        </p:tav>
                                      </p:tavLst>
                                    </p:anim>
                                    <p:anim calcmode="lin" valueType="num">
                                      <p:cBhvr>
                                        <p:cTn id="32" dur="500" fill="hold"/>
                                        <p:tgtEl>
                                          <p:spTgt spid="15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7" fill="hold">
                                  <p:stCondLst>
                                    <p:cond delay="0"/>
                                  </p:stCondLst>
                                  <p:iterate type="el" backwards="0">
                                    <p:tmAbs val="0"/>
                                  </p:iterate>
                                  <p:childTnLst>
                                    <p:set>
                                      <p:cBhvr>
                                        <p:cTn id="36" fill="hold"/>
                                        <p:tgtEl>
                                          <p:spTgt spid="1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8" fill="hold">
                                  <p:stCondLst>
                                    <p:cond delay="0"/>
                                  </p:stCondLst>
                                  <p:iterate type="el" backwards="0">
                                    <p:tmAbs val="0"/>
                                  </p:iterate>
                                  <p:childTnLst>
                                    <p:set>
                                      <p:cBhvr>
                                        <p:cTn id="40" fill="hold"/>
                                        <p:tgtEl>
                                          <p:spTgt spid="1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9" fill="hold">
                                  <p:stCondLst>
                                    <p:cond delay="0"/>
                                  </p:stCondLst>
                                  <p:iterate type="el" backwards="0">
                                    <p:tmAbs val="0"/>
                                  </p:iterate>
                                  <p:childTnLst>
                                    <p:set>
                                      <p:cBhvr>
                                        <p:cTn id="44" fill="hold"/>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 grpId="9"/>
      <p:bldP build="whole" bldLvl="1" animBg="1" rev="0" advAuto="0" spid="153" grpId="4"/>
      <p:bldP build="whole" bldLvl="1" animBg="1" rev="0" advAuto="0" spid="150" grpId="6"/>
      <p:bldP build="whole" bldLvl="1" animBg="1" rev="0" advAuto="0" spid="151" grpId="3"/>
      <p:bldP build="whole" bldLvl="1" animBg="1" rev="0" advAuto="0" spid="146" grpId="7"/>
      <p:bldP build="whole" bldLvl="1" animBg="1" rev="0" advAuto="0" spid="154" grpId="1"/>
      <p:bldP build="whole" bldLvl="1" animBg="1" rev="0" advAuto="0" spid="143" grpId="2"/>
      <p:bldP build="whole" bldLvl="1" animBg="1" rev="0" advAuto="0" spid="144" grpId="8"/>
      <p:bldP build="whole" bldLvl="1" animBg="1" rev="0" advAuto="0" spid="152" grpId="5"/>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Группа 1"/>
          <p:cNvSpPr txBox="1"/>
          <p:nvPr/>
        </p:nvSpPr>
        <p:spPr>
          <a:xfrm>
            <a:off x="9903464" y="293199"/>
            <a:ext cx="12265894" cy="169113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lnSpc>
                <a:spcPts val="11800"/>
              </a:lnSpc>
              <a:defRPr sz="7900">
                <a:solidFill>
                  <a:srgbClr val="FEFFFE"/>
                </a:solidFill>
                <a:latin typeface="Palatino"/>
                <a:ea typeface="Palatino"/>
                <a:cs typeface="Palatino"/>
                <a:sym typeface="Palatino"/>
              </a:defRPr>
            </a:lvl1pPr>
          </a:lstStyle>
          <a:p>
            <a:pPr/>
            <a:r>
              <a:t>Data-loader</a:t>
            </a:r>
          </a:p>
        </p:txBody>
      </p:sp>
      <p:sp>
        <p:nvSpPr>
          <p:cNvPr id="157" name="Прямоугольник 2"/>
          <p:cNvSpPr txBox="1"/>
          <p:nvPr/>
        </p:nvSpPr>
        <p:spPr>
          <a:xfrm>
            <a:off x="14577277" y="4929716"/>
            <a:ext cx="8620159" cy="5821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700">
                <a:solidFill>
                  <a:srgbClr val="96A4B2"/>
                </a:solidFill>
                <a:latin typeface="Palatino"/>
                <a:ea typeface="Palatino"/>
                <a:cs typeface="Palatino"/>
                <a:sym typeface="Palatino"/>
              </a:defRPr>
            </a:lvl1pPr>
          </a:lstStyle>
          <a:p>
            <a:pPr/>
            <a:r>
              <a:t>The iter() function is used to transform the dataloader into an iterable object and the next() function is used to access the generated iterable object. Every element of the extracted iteratable object comprises of the “Image_ID” and the torch tensors of stacked input image and the segment</a:t>
            </a:r>
          </a:p>
        </p:txBody>
      </p:sp>
      <p:sp>
        <p:nvSpPr>
          <p:cNvPr id="158" name="Группа 1"/>
          <p:cNvSpPr txBox="1"/>
          <p:nvPr/>
        </p:nvSpPr>
        <p:spPr>
          <a:xfrm>
            <a:off x="14409376" y="2964603"/>
            <a:ext cx="13466444" cy="15091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lnSpc>
                <a:spcPts val="11800"/>
              </a:lnSpc>
              <a:defRPr sz="4900">
                <a:solidFill>
                  <a:schemeClr val="accent2">
                    <a:satOff val="-7697"/>
                    <a:lumOff val="13137"/>
                  </a:schemeClr>
                </a:solidFill>
                <a:latin typeface="Palatino"/>
                <a:ea typeface="Palatino"/>
                <a:cs typeface="Palatino"/>
                <a:sym typeface="Palatino"/>
              </a:defRPr>
            </a:lvl1pPr>
          </a:lstStyle>
          <a:p>
            <a:pPr/>
            <a:r>
              <a:t>Further processing on dataloader</a:t>
            </a:r>
          </a:p>
        </p:txBody>
      </p:sp>
      <p:sp>
        <p:nvSpPr>
          <p:cNvPr id="159" name="Группа 1"/>
          <p:cNvSpPr txBox="1"/>
          <p:nvPr/>
        </p:nvSpPr>
        <p:spPr>
          <a:xfrm>
            <a:off x="2181782" y="2179494"/>
            <a:ext cx="13367791" cy="14981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lvl1pPr>
              <a:lnSpc>
                <a:spcPts val="11800"/>
              </a:lnSpc>
              <a:defRPr sz="4900">
                <a:solidFill>
                  <a:schemeClr val="accent2">
                    <a:satOff val="-7697"/>
                    <a:lumOff val="13137"/>
                  </a:schemeClr>
                </a:solidFill>
                <a:latin typeface="Palatino"/>
                <a:ea typeface="Palatino"/>
                <a:cs typeface="Palatino"/>
                <a:sym typeface="Palatino"/>
              </a:defRPr>
            </a:lvl1pPr>
          </a:lstStyle>
          <a:p>
            <a:pPr/>
            <a:r>
              <a:t>Input, parameters &amp; Outputs </a:t>
            </a:r>
          </a:p>
        </p:txBody>
      </p:sp>
      <p:sp>
        <p:nvSpPr>
          <p:cNvPr id="160" name="Прямоугольник 2"/>
          <p:cNvSpPr txBox="1"/>
          <p:nvPr/>
        </p:nvSpPr>
        <p:spPr>
          <a:xfrm>
            <a:off x="2311247" y="4171189"/>
            <a:ext cx="9012124" cy="3921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3900">
                <a:solidFill>
                  <a:srgbClr val="96A4B2"/>
                </a:solidFill>
                <a:latin typeface="Palatino"/>
                <a:ea typeface="Palatino"/>
                <a:cs typeface="Palatino"/>
                <a:sym typeface="Palatino"/>
              </a:defRPr>
            </a:pPr>
            <a:r>
              <a:t>Input - processed data</a:t>
            </a:r>
          </a:p>
          <a:p>
            <a:pPr>
              <a:lnSpc>
                <a:spcPct val="120000"/>
              </a:lnSpc>
              <a:defRPr sz="3900">
                <a:solidFill>
                  <a:srgbClr val="96A4B2"/>
                </a:solidFill>
                <a:latin typeface="Palatino"/>
                <a:ea typeface="Palatino"/>
                <a:cs typeface="Palatino"/>
                <a:sym typeface="Palatino"/>
              </a:defRPr>
            </a:pPr>
            <a:r>
              <a:t>Parameters - batch_size : 1</a:t>
            </a:r>
          </a:p>
          <a:p>
            <a:pPr lvl="3">
              <a:lnSpc>
                <a:spcPct val="120000"/>
              </a:lnSpc>
              <a:defRPr sz="3900">
                <a:solidFill>
                  <a:srgbClr val="96A4B2"/>
                </a:solidFill>
                <a:latin typeface="Palatino"/>
                <a:ea typeface="Palatino"/>
                <a:cs typeface="Palatino"/>
                <a:sym typeface="Palatino"/>
              </a:defRPr>
            </a:pPr>
            <a:r>
              <a:t>                       shuffle : True</a:t>
            </a:r>
          </a:p>
          <a:p>
            <a:pPr>
              <a:lnSpc>
                <a:spcPct val="120000"/>
              </a:lnSpc>
              <a:defRPr sz="3900">
                <a:solidFill>
                  <a:srgbClr val="96A4B2"/>
                </a:solidFill>
                <a:latin typeface="Palatino"/>
                <a:ea typeface="Palatino"/>
                <a:cs typeface="Palatino"/>
                <a:sym typeface="Palatino"/>
              </a:defRPr>
            </a:pPr>
            <a:r>
              <a:t>                       num_workers : 4</a:t>
            </a:r>
          </a:p>
          <a:p>
            <a:pPr>
              <a:lnSpc>
                <a:spcPct val="120000"/>
              </a:lnSpc>
              <a:defRPr sz="3900">
                <a:solidFill>
                  <a:srgbClr val="96A4B2"/>
                </a:solidFill>
                <a:latin typeface="Palatino"/>
                <a:ea typeface="Palatino"/>
                <a:cs typeface="Palatino"/>
                <a:sym typeface="Palatino"/>
              </a:defRPr>
            </a:pPr>
            <a:r>
              <a:t>Output - Dataloader for model training</a:t>
            </a:r>
          </a:p>
        </p:txBody>
      </p:sp>
      <p:sp>
        <p:nvSpPr>
          <p:cNvPr id="161" name="Группа 1"/>
          <p:cNvSpPr txBox="1"/>
          <p:nvPr/>
        </p:nvSpPr>
        <p:spPr>
          <a:xfrm>
            <a:off x="3107757" y="8586522"/>
            <a:ext cx="12843303" cy="14393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lvl1pPr>
              <a:lnSpc>
                <a:spcPts val="11800"/>
              </a:lnSpc>
              <a:defRPr sz="4900">
                <a:solidFill>
                  <a:schemeClr val="accent2">
                    <a:satOff val="-7697"/>
                    <a:lumOff val="13137"/>
                  </a:schemeClr>
                </a:solidFill>
                <a:latin typeface="Palatino"/>
                <a:ea typeface="Palatino"/>
                <a:cs typeface="Palatino"/>
                <a:sym typeface="Palatino"/>
              </a:defRPr>
            </a:lvl1pPr>
          </a:lstStyle>
          <a:p>
            <a:pPr/>
            <a:r>
              <a:t>Final dimensions</a:t>
            </a:r>
          </a:p>
        </p:txBody>
      </p:sp>
      <p:sp>
        <p:nvSpPr>
          <p:cNvPr id="162" name="Прямоугольник 2"/>
          <p:cNvSpPr txBox="1"/>
          <p:nvPr/>
        </p:nvSpPr>
        <p:spPr>
          <a:xfrm>
            <a:off x="820209" y="10279808"/>
            <a:ext cx="11994199" cy="14046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120000"/>
              </a:lnSpc>
              <a:defRPr sz="3500">
                <a:solidFill>
                  <a:srgbClr val="96A4B2"/>
                </a:solidFill>
                <a:latin typeface="Palatino"/>
                <a:ea typeface="Palatino"/>
                <a:cs typeface="Palatino"/>
                <a:sym typeface="Palatino"/>
              </a:defRPr>
            </a:pPr>
            <a:r>
              <a:t>Stacked input image tensor - torch.Size([1, 4, 155, 240, 240])</a:t>
            </a:r>
          </a:p>
          <a:p>
            <a:pPr algn="ctr">
              <a:lnSpc>
                <a:spcPct val="120000"/>
              </a:lnSpc>
              <a:defRPr sz="3500">
                <a:solidFill>
                  <a:srgbClr val="96A4B2"/>
                </a:solidFill>
                <a:latin typeface="Palatino"/>
                <a:ea typeface="Palatino"/>
                <a:cs typeface="Palatino"/>
                <a:sym typeface="Palatino"/>
              </a:defRPr>
            </a:pPr>
            <a:r>
              <a:t>Stacked input mask tensor - torch.Size([1, 3, 155, 240, 240]))</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56"/>
                                        </p:tgtEl>
                                        <p:attrNameLst>
                                          <p:attrName>style.visibility</p:attrName>
                                        </p:attrNameLst>
                                      </p:cBhvr>
                                      <p:to>
                                        <p:strVal val="visible"/>
                                      </p:to>
                                    </p:set>
                                    <p:anim calcmode="lin" valueType="num">
                                      <p:cBhvr>
                                        <p:cTn id="7" dur="500" fill="hold"/>
                                        <p:tgtEl>
                                          <p:spTgt spid="156"/>
                                        </p:tgtEl>
                                        <p:attrNameLst>
                                          <p:attrName>ppt_x</p:attrName>
                                        </p:attrNameLst>
                                      </p:cBhvr>
                                      <p:tavLst>
                                        <p:tav tm="0">
                                          <p:val>
                                            <p:strVal val="0-#ppt_w/2"/>
                                          </p:val>
                                        </p:tav>
                                        <p:tav tm="100000">
                                          <p:val>
                                            <p:strVal val="#ppt_x"/>
                                          </p:val>
                                        </p:tav>
                                      </p:tavLst>
                                    </p:anim>
                                    <p:anim calcmode="lin" valueType="num">
                                      <p:cBhvr>
                                        <p:cTn id="8"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59"/>
                                        </p:tgtEl>
                                        <p:attrNameLst>
                                          <p:attrName>style.visibility</p:attrName>
                                        </p:attrNameLst>
                                      </p:cBhvr>
                                      <p:to>
                                        <p:strVal val="visible"/>
                                      </p:to>
                                    </p:set>
                                    <p:anim calcmode="lin" valueType="num">
                                      <p:cBhvr>
                                        <p:cTn id="13" dur="500" fill="hold"/>
                                        <p:tgtEl>
                                          <p:spTgt spid="159"/>
                                        </p:tgtEl>
                                        <p:attrNameLst>
                                          <p:attrName>ppt_x</p:attrName>
                                        </p:attrNameLst>
                                      </p:cBhvr>
                                      <p:tavLst>
                                        <p:tav tm="0">
                                          <p:val>
                                            <p:strVal val="0-#ppt_w/2"/>
                                          </p:val>
                                        </p:tav>
                                        <p:tav tm="100000">
                                          <p:val>
                                            <p:strVal val="#ppt_x"/>
                                          </p:val>
                                        </p:tav>
                                      </p:tavLst>
                                    </p:anim>
                                    <p:anim calcmode="lin" valueType="num">
                                      <p:cBhvr>
                                        <p:cTn id="14" dur="500" fill="hold"/>
                                        <p:tgtEl>
                                          <p:spTgt spid="15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160"/>
                                        </p:tgtEl>
                                        <p:attrNameLst>
                                          <p:attrName>style.visibility</p:attrName>
                                        </p:attrNameLst>
                                      </p:cBhvr>
                                      <p:to>
                                        <p:strVal val="visible"/>
                                      </p:to>
                                    </p:set>
                                    <p:anim calcmode="lin" valueType="num">
                                      <p:cBhvr>
                                        <p:cTn id="19" dur="1000" fill="hold"/>
                                        <p:tgtEl>
                                          <p:spTgt spid="160"/>
                                        </p:tgtEl>
                                        <p:attrNameLst>
                                          <p:attrName>ppt_x</p:attrName>
                                        </p:attrNameLst>
                                      </p:cBhvr>
                                      <p:tavLst>
                                        <p:tav tm="0">
                                          <p:val>
                                            <p:strVal val="0-#ppt_w/2"/>
                                          </p:val>
                                        </p:tav>
                                        <p:tav tm="100000">
                                          <p:val>
                                            <p:strVal val="#ppt_x"/>
                                          </p:val>
                                        </p:tav>
                                      </p:tavLst>
                                    </p:anim>
                                    <p:anim calcmode="lin" valueType="num">
                                      <p:cBhvr>
                                        <p:cTn id="20" dur="1000" fill="hold"/>
                                        <p:tgtEl>
                                          <p:spTgt spid="16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158"/>
                                        </p:tgtEl>
                                        <p:attrNameLst>
                                          <p:attrName>style.visibility</p:attrName>
                                        </p:attrNameLst>
                                      </p:cBhvr>
                                      <p:to>
                                        <p:strVal val="visible"/>
                                      </p:to>
                                    </p:set>
                                    <p:anim calcmode="lin" valueType="num">
                                      <p:cBhvr>
                                        <p:cTn id="25" dur="500" fill="hold"/>
                                        <p:tgtEl>
                                          <p:spTgt spid="158"/>
                                        </p:tgtEl>
                                        <p:attrNameLst>
                                          <p:attrName>ppt_x</p:attrName>
                                        </p:attrNameLst>
                                      </p:cBhvr>
                                      <p:tavLst>
                                        <p:tav tm="0">
                                          <p:val>
                                            <p:strVal val="1+#ppt_w/2"/>
                                          </p:val>
                                        </p:tav>
                                        <p:tav tm="100000">
                                          <p:val>
                                            <p:strVal val="#ppt_x"/>
                                          </p:val>
                                        </p:tav>
                                      </p:tavLst>
                                    </p:anim>
                                    <p:anim calcmode="lin" valueType="num">
                                      <p:cBhvr>
                                        <p:cTn id="26" dur="5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2" presetID="2" grpId="5" fill="hold">
                                  <p:stCondLst>
                                    <p:cond delay="0"/>
                                  </p:stCondLst>
                                  <p:iterate type="el" backwards="0">
                                    <p:tmAbs val="0"/>
                                  </p:iterate>
                                  <p:childTnLst>
                                    <p:set>
                                      <p:cBhvr>
                                        <p:cTn id="30" fill="hold"/>
                                        <p:tgtEl>
                                          <p:spTgt spid="157"/>
                                        </p:tgtEl>
                                        <p:attrNameLst>
                                          <p:attrName>style.visibility</p:attrName>
                                        </p:attrNameLst>
                                      </p:cBhvr>
                                      <p:to>
                                        <p:strVal val="visible"/>
                                      </p:to>
                                    </p:set>
                                    <p:anim calcmode="lin" valueType="num">
                                      <p:cBhvr>
                                        <p:cTn id="31" dur="1000" fill="hold"/>
                                        <p:tgtEl>
                                          <p:spTgt spid="157"/>
                                        </p:tgtEl>
                                        <p:attrNameLst>
                                          <p:attrName>ppt_x</p:attrName>
                                        </p:attrNameLst>
                                      </p:cBhvr>
                                      <p:tavLst>
                                        <p:tav tm="0">
                                          <p:val>
                                            <p:strVal val="1+#ppt_w/2"/>
                                          </p:val>
                                        </p:tav>
                                        <p:tav tm="100000">
                                          <p:val>
                                            <p:strVal val="#ppt_x"/>
                                          </p:val>
                                        </p:tav>
                                      </p:tavLst>
                                    </p:anim>
                                    <p:anim calcmode="lin" valueType="num">
                                      <p:cBhvr>
                                        <p:cTn id="32" dur="1000" fill="hold"/>
                                        <p:tgtEl>
                                          <p:spTgt spid="15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4" presetID="2" grpId="6" fill="hold">
                                  <p:stCondLst>
                                    <p:cond delay="0"/>
                                  </p:stCondLst>
                                  <p:iterate type="el" backwards="0">
                                    <p:tmAbs val="0"/>
                                  </p:iterate>
                                  <p:childTnLst>
                                    <p:set>
                                      <p:cBhvr>
                                        <p:cTn id="36" fill="hold"/>
                                        <p:tgtEl>
                                          <p:spTgt spid="161"/>
                                        </p:tgtEl>
                                        <p:attrNameLst>
                                          <p:attrName>style.visibility</p:attrName>
                                        </p:attrNameLst>
                                      </p:cBhvr>
                                      <p:to>
                                        <p:strVal val="visible"/>
                                      </p:to>
                                    </p:set>
                                    <p:anim calcmode="lin" valueType="num">
                                      <p:cBhvr>
                                        <p:cTn id="37" dur="500" fill="hold"/>
                                        <p:tgtEl>
                                          <p:spTgt spid="161"/>
                                        </p:tgtEl>
                                        <p:attrNameLst>
                                          <p:attrName>ppt_x</p:attrName>
                                        </p:attrNameLst>
                                      </p:cBhvr>
                                      <p:tavLst>
                                        <p:tav tm="0">
                                          <p:val>
                                            <p:strVal val="#ppt_x"/>
                                          </p:val>
                                        </p:tav>
                                        <p:tav tm="100000">
                                          <p:val>
                                            <p:strVal val="#ppt_x"/>
                                          </p:val>
                                        </p:tav>
                                      </p:tavLst>
                                    </p:anim>
                                    <p:anim calcmode="lin" valueType="num">
                                      <p:cBhvr>
                                        <p:cTn id="38"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4" presetID="2" grpId="7" fill="hold">
                                  <p:stCondLst>
                                    <p:cond delay="0"/>
                                  </p:stCondLst>
                                  <p:iterate type="el" backwards="0">
                                    <p:tmAbs val="0"/>
                                  </p:iterate>
                                  <p:childTnLst>
                                    <p:set>
                                      <p:cBhvr>
                                        <p:cTn id="42" fill="hold"/>
                                        <p:tgtEl>
                                          <p:spTgt spid="162"/>
                                        </p:tgtEl>
                                        <p:attrNameLst>
                                          <p:attrName>style.visibility</p:attrName>
                                        </p:attrNameLst>
                                      </p:cBhvr>
                                      <p:to>
                                        <p:strVal val="visible"/>
                                      </p:to>
                                    </p:set>
                                    <p:anim calcmode="lin" valueType="num">
                                      <p:cBhvr>
                                        <p:cTn id="43" dur="1000" fill="hold"/>
                                        <p:tgtEl>
                                          <p:spTgt spid="162"/>
                                        </p:tgtEl>
                                        <p:attrNameLst>
                                          <p:attrName>ppt_x</p:attrName>
                                        </p:attrNameLst>
                                      </p:cBhvr>
                                      <p:tavLst>
                                        <p:tav tm="0">
                                          <p:val>
                                            <p:strVal val="#ppt_x"/>
                                          </p:val>
                                        </p:tav>
                                        <p:tav tm="100000">
                                          <p:val>
                                            <p:strVal val="#ppt_x"/>
                                          </p:val>
                                        </p:tav>
                                      </p:tavLst>
                                    </p:anim>
                                    <p:anim calcmode="lin" valueType="num">
                                      <p:cBhvr>
                                        <p:cTn id="44" dur="10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 grpId="6"/>
      <p:bldP build="whole" bldLvl="1" animBg="1" rev="0" advAuto="0" spid="158" grpId="4"/>
      <p:bldP build="whole" bldLvl="1" animBg="1" rev="0" advAuto="0" spid="157" grpId="5"/>
      <p:bldP build="whole" bldLvl="1" animBg="1" rev="0" advAuto="0" spid="156" grpId="1"/>
      <p:bldP build="whole" bldLvl="1" animBg="1" rev="0" advAuto="0" spid="162" grpId="7"/>
      <p:bldP build="whole" bldLvl="1" animBg="1" rev="0" advAuto="0" spid="160" grpId="3"/>
      <p:bldP build="whole" bldLvl="1" animBg="1" rev="0" advAuto="0" spid="159"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Группа 1"/>
          <p:cNvSpPr txBox="1"/>
          <p:nvPr/>
        </p:nvSpPr>
        <p:spPr>
          <a:xfrm>
            <a:off x="7630617" y="1185811"/>
            <a:ext cx="12265893" cy="169113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lnSpc>
                <a:spcPts val="11800"/>
              </a:lnSpc>
              <a:defRPr sz="7900">
                <a:solidFill>
                  <a:srgbClr val="FEFFFE"/>
                </a:solidFill>
                <a:latin typeface="Palatino"/>
                <a:ea typeface="Palatino"/>
                <a:cs typeface="Palatino"/>
                <a:sym typeface="Palatino"/>
              </a:defRPr>
            </a:lvl1pPr>
          </a:lstStyle>
          <a:p>
            <a:pPr/>
            <a:r>
              <a:t>Training the model</a:t>
            </a:r>
          </a:p>
        </p:txBody>
      </p:sp>
      <p:grpSp>
        <p:nvGrpSpPr>
          <p:cNvPr id="168" name="Группа 5"/>
          <p:cNvGrpSpPr/>
          <p:nvPr/>
        </p:nvGrpSpPr>
        <p:grpSpPr>
          <a:xfrm>
            <a:off x="6905207" y="3624258"/>
            <a:ext cx="20787595" cy="8198612"/>
            <a:chOff x="0" y="0"/>
            <a:chExt cx="20787593" cy="8198611"/>
          </a:xfrm>
        </p:grpSpPr>
        <p:sp>
          <p:nvSpPr>
            <p:cNvPr id="165" name="Прямоугольник 22"/>
            <p:cNvSpPr txBox="1"/>
            <p:nvPr/>
          </p:nvSpPr>
          <p:spPr>
            <a:xfrm>
              <a:off x="0" y="0"/>
              <a:ext cx="20769071" cy="1515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marL="401052" indent="-401052">
                <a:buClr>
                  <a:schemeClr val="accent2"/>
                </a:buClr>
                <a:buSzPct val="200000"/>
                <a:buChar char="•"/>
                <a:defRPr sz="4000">
                  <a:solidFill>
                    <a:schemeClr val="accent5">
                      <a:satOff val="-3571"/>
                      <a:lumOff val="31274"/>
                    </a:schemeClr>
                  </a:solidFill>
                  <a:latin typeface="Palatino"/>
                  <a:ea typeface="Palatino"/>
                  <a:cs typeface="Palatino"/>
                  <a:sym typeface="Palatino"/>
                </a:defRPr>
              </a:pPr>
              <a:r>
                <a:t>Transfer learning employed - </a:t>
              </a:r>
              <a:r>
                <a:rPr>
                  <a:solidFill>
                    <a:srgbClr val="DDDDDD"/>
                  </a:solidFill>
                </a:rPr>
                <a:t>Brats20logs</a:t>
              </a:r>
            </a:p>
          </p:txBody>
        </p:sp>
        <p:sp>
          <p:nvSpPr>
            <p:cNvPr id="166" name="Прямоугольник 27"/>
            <p:cNvSpPr txBox="1"/>
            <p:nvPr/>
          </p:nvSpPr>
          <p:spPr>
            <a:xfrm>
              <a:off x="0" y="1496179"/>
              <a:ext cx="10387365" cy="18402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marL="228600" indent="-228600" algn="ctr">
                <a:lnSpc>
                  <a:spcPct val="110000"/>
                </a:lnSpc>
                <a:buClr>
                  <a:schemeClr val="accent2"/>
                </a:buClr>
                <a:buSzPct val="200000"/>
                <a:buChar char="•"/>
                <a:defRPr sz="4000">
                  <a:solidFill>
                    <a:schemeClr val="accent5">
                      <a:satOff val="-3571"/>
                      <a:lumOff val="31274"/>
                    </a:schemeClr>
                  </a:solidFill>
                  <a:latin typeface="Palatino"/>
                  <a:ea typeface="Palatino"/>
                  <a:cs typeface="Palatino"/>
                  <a:sym typeface="Palatino"/>
                </a:defRPr>
              </a:lvl1pPr>
            </a:lstStyle>
            <a:p>
              <a:pPr/>
              <a:r>
                <a:t>The plots for accuracy score, loss and the performance metrics are also defined in the same “Trainer” class</a:t>
              </a:r>
            </a:p>
          </p:txBody>
        </p:sp>
        <p:sp>
          <p:nvSpPr>
            <p:cNvPr id="167" name="Прямоугольник 28"/>
            <p:cNvSpPr txBox="1"/>
            <p:nvPr/>
          </p:nvSpPr>
          <p:spPr>
            <a:xfrm>
              <a:off x="0" y="3806107"/>
              <a:ext cx="20787594" cy="4392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marL="228600" indent="-228600">
                <a:buClr>
                  <a:schemeClr val="accent2"/>
                </a:buClr>
                <a:buSzPct val="200000"/>
                <a:buChar char="•"/>
                <a:defRPr sz="4000">
                  <a:solidFill>
                    <a:schemeClr val="accent5">
                      <a:satOff val="-3571"/>
                      <a:lumOff val="31274"/>
                    </a:schemeClr>
                  </a:solidFill>
                  <a:latin typeface="Palatino"/>
                  <a:ea typeface="Palatino"/>
                  <a:cs typeface="Palatino"/>
                  <a:sym typeface="Palatino"/>
                </a:defRPr>
              </a:pPr>
              <a:r>
                <a:t> Hyperparameters for model training</a:t>
              </a:r>
            </a:p>
            <a:p>
              <a:pPr lvl="8" marL="3449052" indent="-401052">
                <a:buClr>
                  <a:schemeClr val="accent2"/>
                </a:buClr>
                <a:buSzPct val="60000"/>
                <a:buChar char="•"/>
                <a:defRPr sz="4000">
                  <a:solidFill>
                    <a:schemeClr val="accent5">
                      <a:satOff val="-3571"/>
                      <a:lumOff val="31274"/>
                    </a:schemeClr>
                  </a:solidFill>
                  <a:latin typeface="Palatino"/>
                  <a:ea typeface="Palatino"/>
                  <a:cs typeface="Palatino"/>
                  <a:sym typeface="Palatino"/>
                </a:defRPr>
              </a:pPr>
              <a:r>
                <a:t>       Optimization function -  </a:t>
              </a:r>
              <a:r>
                <a:rPr>
                  <a:solidFill>
                    <a:srgbClr val="DDDDDD"/>
                  </a:solidFill>
                </a:rPr>
                <a:t>Adam</a:t>
              </a:r>
              <a:endParaRPr>
                <a:solidFill>
                  <a:srgbClr val="DDDDDD"/>
                </a:solidFill>
              </a:endParaRPr>
            </a:p>
            <a:p>
              <a:pPr lvl="8" marL="3449052" indent="-401052">
                <a:buClr>
                  <a:schemeClr val="accent2"/>
                </a:buClr>
                <a:buSzPct val="60000"/>
                <a:buChar char="•"/>
                <a:defRPr sz="4000">
                  <a:solidFill>
                    <a:schemeClr val="accent5">
                      <a:satOff val="-3571"/>
                      <a:lumOff val="31274"/>
                    </a:schemeClr>
                  </a:solidFill>
                  <a:latin typeface="Palatino"/>
                  <a:ea typeface="Palatino"/>
                  <a:cs typeface="Palatino"/>
                  <a:sym typeface="Palatino"/>
                </a:defRPr>
              </a:pPr>
              <a:r>
                <a:rPr>
                  <a:solidFill>
                    <a:srgbClr val="DDDDDD"/>
                  </a:solidFill>
                </a:rPr>
                <a:t>       </a:t>
              </a:r>
              <a:r>
                <a:t>Learning rate - </a:t>
              </a:r>
              <a:r>
                <a:rPr>
                  <a:solidFill>
                    <a:srgbClr val="DDDDDD"/>
                  </a:solidFill>
                </a:rPr>
                <a:t>5e-4  i.e., 5 x 10 </a:t>
              </a:r>
              <a:r>
                <a:rPr baseline="31999">
                  <a:solidFill>
                    <a:srgbClr val="DDDDDD"/>
                  </a:solidFill>
                </a:rPr>
                <a:t>-4</a:t>
              </a:r>
            </a:p>
            <a:p>
              <a:pPr lvl="8" marL="3449052" indent="-401052">
                <a:buClr>
                  <a:schemeClr val="accent2"/>
                </a:buClr>
                <a:buSzPct val="60000"/>
                <a:buChar char="•"/>
                <a:defRPr sz="4000">
                  <a:solidFill>
                    <a:schemeClr val="accent5">
                      <a:satOff val="-3571"/>
                      <a:lumOff val="31274"/>
                    </a:schemeClr>
                  </a:solidFill>
                  <a:latin typeface="Palatino"/>
                  <a:ea typeface="Palatino"/>
                  <a:cs typeface="Palatino"/>
                  <a:sym typeface="Palatino"/>
                </a:defRPr>
              </a:pPr>
              <a:r>
                <a:t>       Scheduler - </a:t>
              </a:r>
              <a:r>
                <a:rPr>
                  <a:solidFill>
                    <a:srgbClr val="DDDDDD"/>
                  </a:solidFill>
                </a:rPr>
                <a:t>ReduceLROnPlateau</a:t>
              </a:r>
            </a:p>
            <a:p>
              <a:pPr lvl="8" marL="3449052" indent="-401052">
                <a:buClr>
                  <a:schemeClr val="accent2"/>
                </a:buClr>
                <a:buSzPct val="60000"/>
                <a:buChar char="•"/>
                <a:defRPr sz="4000">
                  <a:solidFill>
                    <a:schemeClr val="accent5">
                      <a:satOff val="-3571"/>
                      <a:lumOff val="31274"/>
                    </a:schemeClr>
                  </a:solidFill>
                  <a:latin typeface="Palatino"/>
                  <a:ea typeface="Palatino"/>
                  <a:cs typeface="Palatino"/>
                  <a:sym typeface="Palatino"/>
                </a:defRPr>
              </a:pPr>
              <a:r>
                <a:t>       Number of epochs - </a:t>
              </a:r>
              <a:r>
                <a:rPr>
                  <a:solidFill>
                    <a:srgbClr val="DDDDDD"/>
                  </a:solidFill>
                </a:rPr>
                <a:t>10</a:t>
              </a:r>
              <a:endParaRPr>
                <a:solidFill>
                  <a:srgbClr val="DDDDDD"/>
                </a:solidFill>
              </a:endParaRPr>
            </a:p>
            <a:p>
              <a:pPr lvl="8" marL="3449052" indent="-401052">
                <a:buClr>
                  <a:schemeClr val="accent2"/>
                </a:buClr>
                <a:buSzPct val="60000"/>
                <a:buChar char="•"/>
                <a:defRPr sz="4000">
                  <a:solidFill>
                    <a:schemeClr val="accent5">
                      <a:satOff val="-3571"/>
                      <a:lumOff val="31274"/>
                    </a:schemeClr>
                  </a:solidFill>
                  <a:latin typeface="Palatino"/>
                  <a:ea typeface="Palatino"/>
                  <a:cs typeface="Palatino"/>
                  <a:sym typeface="Palatino"/>
                </a:defRPr>
              </a:pPr>
              <a:r>
                <a:t>       Accumulation steps - </a:t>
              </a:r>
              <a:r>
                <a:rPr>
                  <a:solidFill>
                    <a:srgbClr val="DDDDDD"/>
                  </a:solidFill>
                </a:rPr>
                <a:t>4</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64"/>
                                        </p:tgtEl>
                                        <p:attrNameLst>
                                          <p:attrName>style.visibility</p:attrName>
                                        </p:attrNameLst>
                                      </p:cBhvr>
                                      <p:to>
                                        <p:strVal val="visible"/>
                                      </p:to>
                                    </p:set>
                                    <p:anim calcmode="lin" valueType="num">
                                      <p:cBhvr>
                                        <p:cTn id="7" dur="500" fill="hold"/>
                                        <p:tgtEl>
                                          <p:spTgt spid="164"/>
                                        </p:tgtEl>
                                        <p:attrNameLst>
                                          <p:attrName>ppt_x</p:attrName>
                                        </p:attrNameLst>
                                      </p:cBhvr>
                                      <p:tavLst>
                                        <p:tav tm="0">
                                          <p:val>
                                            <p:strVal val="0-#ppt_w/2"/>
                                          </p:val>
                                        </p:tav>
                                        <p:tav tm="100000">
                                          <p:val>
                                            <p:strVal val="#ppt_x"/>
                                          </p:val>
                                        </p:tav>
                                      </p:tavLst>
                                    </p:anim>
                                    <p:anim calcmode="lin" valueType="num">
                                      <p:cBhvr>
                                        <p:cTn id="8" dur="500" fill="hold"/>
                                        <p:tgtEl>
                                          <p:spTgt spid="1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168"/>
                                        </p:tgtEl>
                                        <p:attrNameLst>
                                          <p:attrName>style.visibility</p:attrName>
                                        </p:attrNameLst>
                                      </p:cBhvr>
                                      <p:to>
                                        <p:strVal val="visible"/>
                                      </p:to>
                                    </p:set>
                                    <p:anim calcmode="lin" valueType="num">
                                      <p:cBhvr>
                                        <p:cTn id="13" dur="500" fill="hold"/>
                                        <p:tgtEl>
                                          <p:spTgt spid="168"/>
                                        </p:tgtEl>
                                        <p:attrNameLst>
                                          <p:attrName>ppt_x</p:attrName>
                                        </p:attrNameLst>
                                      </p:cBhvr>
                                      <p:tavLst>
                                        <p:tav tm="0">
                                          <p:val>
                                            <p:strVal val="1+#ppt_w/2"/>
                                          </p:val>
                                        </p:tav>
                                        <p:tav tm="100000">
                                          <p:val>
                                            <p:strVal val="#ppt_x"/>
                                          </p:val>
                                        </p:tav>
                                      </p:tavLst>
                                    </p:anim>
                                    <p:anim calcmode="lin" valueType="num">
                                      <p:cBhvr>
                                        <p:cTn id="14" dur="500" fill="hold"/>
                                        <p:tgtEl>
                                          <p:spTgt spid="1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1"/>
      <p:bldP build="whole" bldLvl="1" animBg="1" rev="0" advAuto="0" spid="168"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0" name="Группа 1"/>
          <p:cNvSpPr/>
          <p:nvPr/>
        </p:nvSpPr>
        <p:spPr>
          <a:xfrm>
            <a:off x="1681931" y="-13259"/>
            <a:ext cx="1305358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6400">
                <a:solidFill>
                  <a:schemeClr val="accent3">
                    <a:lumOff val="-4392"/>
                  </a:schemeClr>
                </a:solidFill>
                <a:latin typeface="Palatino"/>
                <a:ea typeface="Palatino"/>
                <a:cs typeface="Palatino"/>
                <a:sym typeface="Palatino"/>
              </a:defRPr>
            </a:lvl1pPr>
          </a:lstStyle>
          <a:p>
            <a:pPr/>
            <a:r>
              <a:t>Scores and accuracy plots</a:t>
            </a:r>
          </a:p>
        </p:txBody>
      </p:sp>
      <p:pic>
        <p:nvPicPr>
          <p:cNvPr id="171" name="accuracy plot.png" descr="accuracy plot.png"/>
          <p:cNvPicPr>
            <a:picLocks noChangeAspect="1"/>
          </p:cNvPicPr>
          <p:nvPr/>
        </p:nvPicPr>
        <p:blipFill>
          <a:blip r:embed="rId2">
            <a:extLst/>
          </a:blip>
          <a:stretch>
            <a:fillRect/>
          </a:stretch>
        </p:blipFill>
        <p:spPr>
          <a:xfrm>
            <a:off x="13115030" y="208750"/>
            <a:ext cx="10608916" cy="13298500"/>
          </a:xfrm>
          <a:prstGeom prst="rect">
            <a:avLst/>
          </a:prstGeom>
          <a:ln w="12700">
            <a:miter lim="400000"/>
          </a:ln>
        </p:spPr>
      </p:pic>
      <p:pic>
        <p:nvPicPr>
          <p:cNvPr id="172" name="dice and jaccard score .png" descr="dice and jaccard score .png"/>
          <p:cNvPicPr>
            <a:picLocks noChangeAspect="1"/>
          </p:cNvPicPr>
          <p:nvPr/>
        </p:nvPicPr>
        <p:blipFill>
          <a:blip r:embed="rId3">
            <a:extLst/>
          </a:blip>
          <a:stretch>
            <a:fillRect/>
          </a:stretch>
        </p:blipFill>
        <p:spPr>
          <a:xfrm>
            <a:off x="687976" y="7126681"/>
            <a:ext cx="11423973" cy="6504869"/>
          </a:xfrm>
          <a:prstGeom prst="rect">
            <a:avLst/>
          </a:prstGeom>
          <a:ln w="12700">
            <a:miter lim="400000"/>
          </a:ln>
        </p:spPr>
      </p:pic>
      <p:sp>
        <p:nvSpPr>
          <p:cNvPr id="173" name="Прямоугольник 2"/>
          <p:cNvSpPr txBox="1"/>
          <p:nvPr/>
        </p:nvSpPr>
        <p:spPr>
          <a:xfrm>
            <a:off x="843397" y="2239402"/>
            <a:ext cx="10495816" cy="41503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2500">
                <a:solidFill>
                  <a:schemeClr val="accent3"/>
                </a:solidFill>
                <a:latin typeface="Palatino"/>
                <a:ea typeface="Palatino"/>
                <a:cs typeface="Palatino"/>
                <a:sym typeface="Palatino"/>
              </a:defRPr>
            </a:pPr>
            <a:r>
              <a:t>Dice coefficient (DICE) - 2 * the Area of Overlap divided by the total number of pixels in both</a:t>
            </a:r>
          </a:p>
          <a:p>
            <a:pPr>
              <a:lnSpc>
                <a:spcPct val="120000"/>
              </a:lnSpc>
              <a:defRPr sz="2500">
                <a:solidFill>
                  <a:schemeClr val="accent3"/>
                </a:solidFill>
                <a:latin typeface="Palatino"/>
                <a:ea typeface="Palatino"/>
                <a:cs typeface="Palatino"/>
                <a:sym typeface="Palatino"/>
              </a:defRPr>
            </a:pPr>
            <a:r>
              <a:t>images </a:t>
            </a:r>
          </a:p>
          <a:p>
            <a:pPr>
              <a:lnSpc>
                <a:spcPct val="120000"/>
              </a:lnSpc>
              <a:defRPr sz="2500">
                <a:solidFill>
                  <a:schemeClr val="accent3"/>
                </a:solidFill>
                <a:latin typeface="Palatino"/>
                <a:ea typeface="Palatino"/>
                <a:cs typeface="Palatino"/>
                <a:sym typeface="Palatino"/>
              </a:defRPr>
            </a:pPr>
          </a:p>
          <a:p>
            <a:pPr>
              <a:lnSpc>
                <a:spcPct val="120000"/>
              </a:lnSpc>
              <a:defRPr sz="2500">
                <a:solidFill>
                  <a:schemeClr val="accent3"/>
                </a:solidFill>
                <a:latin typeface="Palatino"/>
                <a:ea typeface="Palatino"/>
                <a:cs typeface="Palatino"/>
                <a:sym typeface="Palatino"/>
              </a:defRPr>
            </a:pPr>
            <a:r>
              <a:t>Jaccard (JAC) - The Intersection over Union (IoU) metric, is essentially a method to quantify the percent overlap between the target mask and our prediction output. This metric is closely related to the Dice coefficient which is often used as a loss function during training.</a:t>
            </a:r>
          </a:p>
        </p:txBody>
      </p:sp>
      <p:sp>
        <p:nvSpPr>
          <p:cNvPr id="174" name="Equation"/>
          <p:cNvSpPr txBox="1"/>
          <p:nvPr/>
        </p:nvSpPr>
        <p:spPr>
          <a:xfrm>
            <a:off x="5415185" y="2851348"/>
            <a:ext cx="4686720" cy="723007"/>
          </a:xfrm>
          <a:prstGeom prst="rect">
            <a:avLst/>
          </a:prstGeom>
          <a:ln w="12700">
            <a:miter lim="400000"/>
          </a:ln>
        </p:spPr>
        <p:txBody>
          <a:bodyPr wrap="none" lIns="0" tIns="0" rIns="0" bIns="0">
            <a:spAutoFit/>
          </a:bodyPr>
          <a:lstStyle/>
          <a:p>
            <a:pPr defTabSz="914400" latinLnBrk="1">
              <a:defRPr sz="1800">
                <a:solidFill>
                  <a:srgbClr val="000000"/>
                </a:solidFill>
              </a:defRPr>
            </a:pPr>
            <a14:m>
              <m:oMathPara>
                <m:oMathParaPr>
                  <m:jc m:val="centerGroup"/>
                </m:oMathParaPr>
                <m:oMath>
                  <m:r>
                    <a:rPr xmlns:a="http://schemas.openxmlformats.org/drawingml/2006/main" sz="2000" i="1">
                      <a:solidFill>
                        <a:srgbClr val="2F3A3E"/>
                      </a:solidFill>
                      <a:latin typeface="Cambria Math" panose="02040503050406030204" pitchFamily="18" charset="0"/>
                    </a:rPr>
                    <m:t>D</m:t>
                  </m:r>
                  <m:r>
                    <a:rPr xmlns:a="http://schemas.openxmlformats.org/drawingml/2006/main" sz="2000" i="1">
                      <a:solidFill>
                        <a:srgbClr val="2F3A3E"/>
                      </a:solidFill>
                      <a:latin typeface="Cambria Math" panose="02040503050406030204" pitchFamily="18" charset="0"/>
                    </a:rPr>
                    <m:t>I</m:t>
                  </m:r>
                  <m:r>
                    <a:rPr xmlns:a="http://schemas.openxmlformats.org/drawingml/2006/main" sz="2000" i="1">
                      <a:solidFill>
                        <a:srgbClr val="2F3A3E"/>
                      </a:solidFill>
                      <a:latin typeface="Cambria Math" panose="02040503050406030204" pitchFamily="18" charset="0"/>
                    </a:rPr>
                    <m:t>C</m:t>
                  </m:r>
                  <m:r>
                    <a:rPr xmlns:a="http://schemas.openxmlformats.org/drawingml/2006/main" sz="2000" i="1">
                      <a:solidFill>
                        <a:srgbClr val="2F3A3E"/>
                      </a:solidFill>
                      <a:latin typeface="Cambria Math" panose="02040503050406030204" pitchFamily="18" charset="0"/>
                    </a:rPr>
                    <m:t>E</m:t>
                  </m:r>
                  <m:r>
                    <a:rPr xmlns:a="http://schemas.openxmlformats.org/drawingml/2006/main" sz="2000" i="1">
                      <a:solidFill>
                        <a:srgbClr val="2F3A3E"/>
                      </a:solidFill>
                      <a:latin typeface="Cambria Math" panose="02040503050406030204" pitchFamily="18" charset="0"/>
                    </a:rPr>
                    <m:t>=</m:t>
                  </m:r>
                  <m:f>
                    <m:fPr>
                      <m:ctrlPr>
                        <a:rPr xmlns:a="http://schemas.openxmlformats.org/drawingml/2006/main" sz="2000" i="1">
                          <a:solidFill>
                            <a:srgbClr val="2F3A3E"/>
                          </a:solidFill>
                          <a:latin typeface="Cambria Math" panose="02040503050406030204" pitchFamily="18" charset="0"/>
                        </a:rPr>
                      </m:ctrlPr>
                      <m:type m:val="bar"/>
                    </m:fPr>
                    <m:num>
                      <m:r>
                        <a:rPr xmlns:a="http://schemas.openxmlformats.org/drawingml/2006/main" sz="2000" i="1">
                          <a:solidFill>
                            <a:srgbClr val="2F3A3E"/>
                          </a:solidFill>
                          <a:latin typeface="Cambria Math" panose="02040503050406030204" pitchFamily="18" charset="0"/>
                        </a:rPr>
                        <m:t>2</m:t>
                      </m:r>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sSub>
                        <m:e>
                          <m:r>
                            <a:rPr xmlns:a="http://schemas.openxmlformats.org/drawingml/2006/main" sz="2000" i="1">
                              <a:solidFill>
                                <a:srgbClr val="2F3A3E"/>
                              </a:solidFill>
                              <a:latin typeface="Cambria Math" panose="02040503050406030204" pitchFamily="18" charset="0"/>
                            </a:rPr>
                            <m:t>S</m:t>
                          </m:r>
                        </m:e>
                        <m:sub>
                          <m:r>
                            <a:rPr xmlns:a="http://schemas.openxmlformats.org/drawingml/2006/main" sz="2000" i="1">
                              <a:solidFill>
                                <a:srgbClr val="2F3A3E"/>
                              </a:solidFill>
                              <a:latin typeface="Cambria Math" panose="02040503050406030204" pitchFamily="18" charset="0"/>
                            </a:rPr>
                            <m:t>g</m:t>
                          </m:r>
                        </m:sub>
                      </m:sSub>
                      <m:sSup>
                        <m:e>
                          <m:r>
                            <a:rPr xmlns:a="http://schemas.openxmlformats.org/drawingml/2006/main" sz="2000" i="1">
                              <a:solidFill>
                                <a:srgbClr val="2F3A3E"/>
                              </a:solidFill>
                              <a:latin typeface="Cambria Math" panose="02040503050406030204" pitchFamily="18" charset="0"/>
                            </a:rPr>
                            <m:t>)</m:t>
                          </m:r>
                        </m:e>
                        <m:sup>
                          <m:r>
                            <a:rPr xmlns:a="http://schemas.openxmlformats.org/drawingml/2006/main" sz="2000" i="1">
                              <a:solidFill>
                                <a:srgbClr val="2F3A3E"/>
                              </a:solidFill>
                              <a:latin typeface="Cambria Math" panose="02040503050406030204" pitchFamily="18" charset="0"/>
                            </a:rPr>
                            <m:t>1</m:t>
                          </m:r>
                        </m:sup>
                      </m:sSup>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sSub>
                        <m:e>
                          <m:r>
                            <a:rPr xmlns:a="http://schemas.openxmlformats.org/drawingml/2006/main" sz="2000" i="1">
                              <a:solidFill>
                                <a:srgbClr val="2F3A3E"/>
                              </a:solidFill>
                              <a:latin typeface="Cambria Math" panose="02040503050406030204" pitchFamily="18" charset="0"/>
                            </a:rPr>
                            <m:t>s</m:t>
                          </m:r>
                        </m:e>
                        <m:sub>
                          <m:r>
                            <a:rPr xmlns:a="http://schemas.openxmlformats.org/drawingml/2006/main" sz="2000" i="1">
                              <a:solidFill>
                                <a:srgbClr val="2F3A3E"/>
                              </a:solidFill>
                              <a:latin typeface="Cambria Math" panose="02040503050406030204" pitchFamily="18" charset="0"/>
                            </a:rPr>
                            <m:t>t</m:t>
                          </m:r>
                        </m:sub>
                      </m:sSub>
                      <m:sSup>
                        <m:e>
                          <m:r>
                            <a:rPr xmlns:a="http://schemas.openxmlformats.org/drawingml/2006/main" sz="2000" i="1">
                              <a:solidFill>
                                <a:srgbClr val="2F3A3E"/>
                              </a:solidFill>
                              <a:latin typeface="Cambria Math" panose="02040503050406030204" pitchFamily="18" charset="0"/>
                            </a:rPr>
                            <m:t>)</m:t>
                          </m:r>
                        </m:e>
                        <m:sup>
                          <m:r>
                            <a:rPr xmlns:a="http://schemas.openxmlformats.org/drawingml/2006/main" sz="2000" i="1">
                              <a:solidFill>
                                <a:srgbClr val="2F3A3E"/>
                              </a:solidFill>
                              <a:latin typeface="Cambria Math" panose="02040503050406030204" pitchFamily="18" charset="0"/>
                            </a:rPr>
                            <m:t>1</m:t>
                          </m:r>
                        </m:sup>
                      </m:sSup>
                      <m:r>
                        <a:rPr xmlns:a="http://schemas.openxmlformats.org/drawingml/2006/main" sz="2000" i="1">
                          <a:solidFill>
                            <a:srgbClr val="2F3A3E"/>
                          </a:solidFill>
                          <a:latin typeface="Cambria Math" panose="02040503050406030204" pitchFamily="18" charset="0"/>
                        </a:rPr>
                        <m:t>|</m:t>
                      </m:r>
                    </m:num>
                    <m:den>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sSub>
                        <m:e>
                          <m:r>
                            <a:rPr xmlns:a="http://schemas.openxmlformats.org/drawingml/2006/main" sz="2000" i="1">
                              <a:solidFill>
                                <a:srgbClr val="2F3A3E"/>
                              </a:solidFill>
                              <a:latin typeface="Cambria Math" panose="02040503050406030204" pitchFamily="18" charset="0"/>
                            </a:rPr>
                            <m:t>S</m:t>
                          </m:r>
                        </m:e>
                        <m:sub>
                          <m:r>
                            <a:rPr xmlns:a="http://schemas.openxmlformats.org/drawingml/2006/main" sz="2000" i="1">
                              <a:solidFill>
                                <a:srgbClr val="2F3A3E"/>
                              </a:solidFill>
                              <a:latin typeface="Cambria Math" panose="02040503050406030204" pitchFamily="18" charset="0"/>
                            </a:rPr>
                            <m:t>g</m:t>
                          </m:r>
                        </m:sub>
                      </m:sSub>
                      <m:sSup>
                        <m:e>
                          <m:r>
                            <a:rPr xmlns:a="http://schemas.openxmlformats.org/drawingml/2006/main" sz="2000" i="1">
                              <a:solidFill>
                                <a:srgbClr val="2F3A3E"/>
                              </a:solidFill>
                              <a:latin typeface="Cambria Math" panose="02040503050406030204" pitchFamily="18" charset="0"/>
                            </a:rPr>
                            <m:t>)</m:t>
                          </m:r>
                        </m:e>
                        <m:sup>
                          <m:r>
                            <a:rPr xmlns:a="http://schemas.openxmlformats.org/drawingml/2006/main" sz="2000" i="1">
                              <a:solidFill>
                                <a:srgbClr val="2F3A3E"/>
                              </a:solidFill>
                              <a:latin typeface="Cambria Math" panose="02040503050406030204" pitchFamily="18" charset="0"/>
                            </a:rPr>
                            <m:t>1</m:t>
                          </m:r>
                        </m:sup>
                      </m:sSup>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sSub>
                        <m:e>
                          <m:r>
                            <a:rPr xmlns:a="http://schemas.openxmlformats.org/drawingml/2006/main" sz="2000" i="1">
                              <a:solidFill>
                                <a:srgbClr val="2F3A3E"/>
                              </a:solidFill>
                              <a:latin typeface="Cambria Math" panose="02040503050406030204" pitchFamily="18" charset="0"/>
                            </a:rPr>
                            <m:t>S</m:t>
                          </m:r>
                        </m:e>
                        <m:sub>
                          <m:r>
                            <a:rPr xmlns:a="http://schemas.openxmlformats.org/drawingml/2006/main" sz="2000" i="1">
                              <a:solidFill>
                                <a:srgbClr val="2F3A3E"/>
                              </a:solidFill>
                              <a:latin typeface="Cambria Math" panose="02040503050406030204" pitchFamily="18" charset="0"/>
                            </a:rPr>
                            <m:t>t</m:t>
                          </m:r>
                        </m:sub>
                      </m:sSub>
                      <m:sSup>
                        <m:e>
                          <m:r>
                            <a:rPr xmlns:a="http://schemas.openxmlformats.org/drawingml/2006/main" sz="2000" i="1">
                              <a:solidFill>
                                <a:srgbClr val="2F3A3E"/>
                              </a:solidFill>
                              <a:latin typeface="Cambria Math" panose="02040503050406030204" pitchFamily="18" charset="0"/>
                            </a:rPr>
                            <m:t>)</m:t>
                          </m:r>
                        </m:e>
                        <m:sup>
                          <m:r>
                            <a:rPr xmlns:a="http://schemas.openxmlformats.org/drawingml/2006/main" sz="2000" i="1">
                              <a:solidFill>
                                <a:srgbClr val="2F3A3E"/>
                              </a:solidFill>
                              <a:latin typeface="Cambria Math" panose="02040503050406030204" pitchFamily="18" charset="0"/>
                            </a:rPr>
                            <m:t>1</m:t>
                          </m:r>
                        </m:sup>
                      </m:sSup>
                      <m:r>
                        <a:rPr xmlns:a="http://schemas.openxmlformats.org/drawingml/2006/main" sz="2000" i="1">
                          <a:solidFill>
                            <a:srgbClr val="2F3A3E"/>
                          </a:solidFill>
                          <a:latin typeface="Cambria Math" panose="02040503050406030204" pitchFamily="18" charset="0"/>
                        </a:rPr>
                        <m:t>|</m:t>
                      </m:r>
                    </m:den>
                  </m:f>
                  <m:r>
                    <a:rPr xmlns:a="http://schemas.openxmlformats.org/drawingml/2006/main" sz="2000" i="1">
                      <a:solidFill>
                        <a:srgbClr val="2F3A3E"/>
                      </a:solidFill>
                      <a:latin typeface="Cambria Math" panose="02040503050406030204" pitchFamily="18" charset="0"/>
                    </a:rPr>
                    <m:t>=</m:t>
                  </m:r>
                  <m:f>
                    <m:fPr>
                      <m:ctrlPr>
                        <a:rPr xmlns:a="http://schemas.openxmlformats.org/drawingml/2006/main" sz="2000" i="1">
                          <a:solidFill>
                            <a:srgbClr val="2F3A3E"/>
                          </a:solidFill>
                          <a:latin typeface="Cambria Math" panose="02040503050406030204" pitchFamily="18" charset="0"/>
                        </a:rPr>
                      </m:ctrlPr>
                      <m:type m:val="bar"/>
                    </m:fPr>
                    <m:num>
                      <m:r>
                        <a:rPr xmlns:a="http://schemas.openxmlformats.org/drawingml/2006/main" sz="2000" i="1">
                          <a:solidFill>
                            <a:srgbClr val="2F3A3E"/>
                          </a:solidFill>
                          <a:latin typeface="Cambria Math" panose="02040503050406030204" pitchFamily="18" charset="0"/>
                        </a:rPr>
                        <m:t>2</m:t>
                      </m:r>
                      <m:r>
                        <a:rPr xmlns:a="http://schemas.openxmlformats.org/drawingml/2006/main" sz="2000" i="1">
                          <a:solidFill>
                            <a:srgbClr val="2F3A3E"/>
                          </a:solidFill>
                          <a:latin typeface="Cambria Math" panose="02040503050406030204" pitchFamily="18" charset="0"/>
                        </a:rPr>
                        <m:t>T</m:t>
                      </m:r>
                      <m:r>
                        <a:rPr xmlns:a="http://schemas.openxmlformats.org/drawingml/2006/main" sz="2000" i="1">
                          <a:solidFill>
                            <a:srgbClr val="2F3A3E"/>
                          </a:solidFill>
                          <a:latin typeface="Cambria Math" panose="02040503050406030204" pitchFamily="18" charset="0"/>
                        </a:rPr>
                        <m:t>P</m:t>
                      </m:r>
                    </m:num>
                    <m:den>
                      <m:r>
                        <a:rPr xmlns:a="http://schemas.openxmlformats.org/drawingml/2006/main" sz="2000" i="1">
                          <a:solidFill>
                            <a:srgbClr val="2F3A3E"/>
                          </a:solidFill>
                          <a:latin typeface="Cambria Math" panose="02040503050406030204" pitchFamily="18" charset="0"/>
                        </a:rPr>
                        <m:t>2</m:t>
                      </m:r>
                      <m:r>
                        <a:rPr xmlns:a="http://schemas.openxmlformats.org/drawingml/2006/main" sz="2000" i="1">
                          <a:solidFill>
                            <a:srgbClr val="2F3A3E"/>
                          </a:solidFill>
                          <a:latin typeface="Cambria Math" panose="02040503050406030204" pitchFamily="18" charset="0"/>
                        </a:rPr>
                        <m:t>T</m:t>
                      </m:r>
                      <m:r>
                        <a:rPr xmlns:a="http://schemas.openxmlformats.org/drawingml/2006/main" sz="2000" i="1">
                          <a:solidFill>
                            <a:srgbClr val="2F3A3E"/>
                          </a:solidFill>
                          <a:latin typeface="Cambria Math" panose="02040503050406030204" pitchFamily="18" charset="0"/>
                        </a:rPr>
                        <m:t>P</m:t>
                      </m:r>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F</m:t>
                      </m:r>
                      <m:r>
                        <a:rPr xmlns:a="http://schemas.openxmlformats.org/drawingml/2006/main" sz="2000" i="1">
                          <a:solidFill>
                            <a:srgbClr val="2F3A3E"/>
                          </a:solidFill>
                          <a:latin typeface="Cambria Math" panose="02040503050406030204" pitchFamily="18" charset="0"/>
                        </a:rPr>
                        <m:t>P</m:t>
                      </m:r>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F</m:t>
                      </m:r>
                      <m:r>
                        <a:rPr xmlns:a="http://schemas.openxmlformats.org/drawingml/2006/main" sz="2000" i="1">
                          <a:solidFill>
                            <a:srgbClr val="2F3A3E"/>
                          </a:solidFill>
                          <a:latin typeface="Cambria Math" panose="02040503050406030204" pitchFamily="18" charset="0"/>
                        </a:rPr>
                        <m:t>N</m:t>
                      </m:r>
                    </m:den>
                  </m:f>
                </m:oMath>
              </m:oMathPara>
            </a14:m>
            <a:endParaRPr sz="2000">
              <a:solidFill>
                <a:srgbClr val="2F3A3E"/>
              </a:solidFill>
            </a:endParaRPr>
          </a:p>
        </p:txBody>
      </p:sp>
      <p:sp>
        <p:nvSpPr>
          <p:cNvPr id="175" name="Equation"/>
          <p:cNvSpPr txBox="1"/>
          <p:nvPr/>
        </p:nvSpPr>
        <p:spPr>
          <a:xfrm>
            <a:off x="8619172" y="5909871"/>
            <a:ext cx="4171313" cy="72300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m:oMathParaPr>
                  <m:jc m:val="centerGroup"/>
                </m:oMathParaPr>
                <m:oMath>
                  <m:r>
                    <a:rPr xmlns:a="http://schemas.openxmlformats.org/drawingml/2006/main" sz="2000" i="1">
                      <a:solidFill>
                        <a:srgbClr val="2F3A3E"/>
                      </a:solidFill>
                      <a:latin typeface="Cambria Math" panose="02040503050406030204" pitchFamily="18" charset="0"/>
                    </a:rPr>
                    <m:t>J</m:t>
                  </m:r>
                  <m:r>
                    <a:rPr xmlns:a="http://schemas.openxmlformats.org/drawingml/2006/main" sz="2000" i="1">
                      <a:solidFill>
                        <a:srgbClr val="2F3A3E"/>
                      </a:solidFill>
                      <a:latin typeface="Cambria Math" panose="02040503050406030204" pitchFamily="18" charset="0"/>
                    </a:rPr>
                    <m:t>A</m:t>
                  </m:r>
                  <m:r>
                    <a:rPr xmlns:a="http://schemas.openxmlformats.org/drawingml/2006/main" sz="2000" i="1">
                      <a:solidFill>
                        <a:srgbClr val="2F3A3E"/>
                      </a:solidFill>
                      <a:latin typeface="Cambria Math" panose="02040503050406030204" pitchFamily="18" charset="0"/>
                    </a:rPr>
                    <m:t>C</m:t>
                  </m:r>
                  <m:r>
                    <a:rPr xmlns:a="http://schemas.openxmlformats.org/drawingml/2006/main" sz="2000" i="1">
                      <a:solidFill>
                        <a:srgbClr val="2F3A3E"/>
                      </a:solidFill>
                      <a:latin typeface="Cambria Math" panose="02040503050406030204" pitchFamily="18" charset="0"/>
                    </a:rPr>
                    <m:t>=</m:t>
                  </m:r>
                  <m:f>
                    <m:fPr>
                      <m:ctrlPr>
                        <a:rPr xmlns:a="http://schemas.openxmlformats.org/drawingml/2006/main" sz="2000" i="1">
                          <a:solidFill>
                            <a:srgbClr val="2F3A3E"/>
                          </a:solidFill>
                          <a:latin typeface="Cambria Math" panose="02040503050406030204" pitchFamily="18" charset="0"/>
                        </a:rPr>
                      </m:ctrlPr>
                      <m:type m:val="bar"/>
                    </m:fPr>
                    <m:num>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sSub>
                        <m:e>
                          <m:r>
                            <a:rPr xmlns:a="http://schemas.openxmlformats.org/drawingml/2006/main" sz="2000" i="1">
                              <a:solidFill>
                                <a:srgbClr val="2F3A3E"/>
                              </a:solidFill>
                              <a:latin typeface="Cambria Math" panose="02040503050406030204" pitchFamily="18" charset="0"/>
                            </a:rPr>
                            <m:t>S</m:t>
                          </m:r>
                        </m:e>
                        <m:sub>
                          <m:r>
                            <a:rPr xmlns:a="http://schemas.openxmlformats.org/drawingml/2006/main" sz="2000" i="1">
                              <a:solidFill>
                                <a:srgbClr val="2F3A3E"/>
                              </a:solidFill>
                              <a:latin typeface="Cambria Math" panose="02040503050406030204" pitchFamily="18" charset="0"/>
                            </a:rPr>
                            <m:t>g</m:t>
                          </m:r>
                        </m:sub>
                      </m:sSub>
                      <m:sSup>
                        <m:e>
                          <m:r>
                            <a:rPr xmlns:a="http://schemas.openxmlformats.org/drawingml/2006/main" sz="2000" i="1">
                              <a:solidFill>
                                <a:srgbClr val="2F3A3E"/>
                              </a:solidFill>
                              <a:latin typeface="Cambria Math" panose="02040503050406030204" pitchFamily="18" charset="0"/>
                            </a:rPr>
                            <m:t>)</m:t>
                          </m:r>
                        </m:e>
                        <m:sup>
                          <m:r>
                            <a:rPr xmlns:a="http://schemas.openxmlformats.org/drawingml/2006/main" sz="2000" i="1">
                              <a:solidFill>
                                <a:srgbClr val="2F3A3E"/>
                              </a:solidFill>
                              <a:latin typeface="Cambria Math" panose="02040503050406030204" pitchFamily="18" charset="0"/>
                            </a:rPr>
                            <m:t>1</m:t>
                          </m:r>
                        </m:sup>
                      </m:sSup>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sSub>
                        <m:e>
                          <m:r>
                            <a:rPr xmlns:a="http://schemas.openxmlformats.org/drawingml/2006/main" sz="2000" i="1">
                              <a:solidFill>
                                <a:srgbClr val="2F3A3E"/>
                              </a:solidFill>
                              <a:latin typeface="Cambria Math" panose="02040503050406030204" pitchFamily="18" charset="0"/>
                            </a:rPr>
                            <m:t>S</m:t>
                          </m:r>
                        </m:e>
                        <m:sub>
                          <m:r>
                            <a:rPr xmlns:a="http://schemas.openxmlformats.org/drawingml/2006/main" sz="2000" i="1">
                              <a:solidFill>
                                <a:srgbClr val="2F3A3E"/>
                              </a:solidFill>
                              <a:latin typeface="Cambria Math" panose="02040503050406030204" pitchFamily="18" charset="0"/>
                            </a:rPr>
                            <m:t>t</m:t>
                          </m:r>
                        </m:sub>
                      </m:sSub>
                      <m:sSup>
                        <m:e>
                          <m:r>
                            <a:rPr xmlns:a="http://schemas.openxmlformats.org/drawingml/2006/main" sz="2000" i="1">
                              <a:solidFill>
                                <a:srgbClr val="2F3A3E"/>
                              </a:solidFill>
                              <a:latin typeface="Cambria Math" panose="02040503050406030204" pitchFamily="18" charset="0"/>
                            </a:rPr>
                            <m:t>)</m:t>
                          </m:r>
                        </m:e>
                        <m:sup>
                          <m:r>
                            <a:rPr xmlns:a="http://schemas.openxmlformats.org/drawingml/2006/main" sz="2000" i="1">
                              <a:solidFill>
                                <a:srgbClr val="2F3A3E"/>
                              </a:solidFill>
                              <a:latin typeface="Cambria Math" panose="02040503050406030204" pitchFamily="18" charset="0"/>
                            </a:rPr>
                            <m:t>1</m:t>
                          </m:r>
                        </m:sup>
                      </m:sSup>
                      <m:r>
                        <a:rPr xmlns:a="http://schemas.openxmlformats.org/drawingml/2006/main" sz="2000" i="1">
                          <a:solidFill>
                            <a:srgbClr val="2F3A3E"/>
                          </a:solidFill>
                          <a:latin typeface="Cambria Math" panose="02040503050406030204" pitchFamily="18" charset="0"/>
                        </a:rPr>
                        <m:t>|</m:t>
                      </m:r>
                    </m:num>
                    <m:den>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sSub>
                        <m:e>
                          <m:r>
                            <a:rPr xmlns:a="http://schemas.openxmlformats.org/drawingml/2006/main" sz="2000" i="1">
                              <a:solidFill>
                                <a:srgbClr val="2F3A3E"/>
                              </a:solidFill>
                              <a:latin typeface="Cambria Math" panose="02040503050406030204" pitchFamily="18" charset="0"/>
                            </a:rPr>
                            <m:t>S</m:t>
                          </m:r>
                        </m:e>
                        <m:sub>
                          <m:r>
                            <a:rPr xmlns:a="http://schemas.openxmlformats.org/drawingml/2006/main" sz="2000" i="1">
                              <a:solidFill>
                                <a:srgbClr val="2F3A3E"/>
                              </a:solidFill>
                              <a:latin typeface="Cambria Math" panose="02040503050406030204" pitchFamily="18" charset="0"/>
                            </a:rPr>
                            <m:t>g</m:t>
                          </m:r>
                        </m:sub>
                      </m:sSub>
                      <m:sSup>
                        <m:e>
                          <m:r>
                            <a:rPr xmlns:a="http://schemas.openxmlformats.org/drawingml/2006/main" sz="2000" i="1">
                              <a:solidFill>
                                <a:srgbClr val="2F3A3E"/>
                              </a:solidFill>
                              <a:latin typeface="Cambria Math" panose="02040503050406030204" pitchFamily="18" charset="0"/>
                            </a:rPr>
                            <m:t>)</m:t>
                          </m:r>
                        </m:e>
                        <m:sup>
                          <m:r>
                            <a:rPr xmlns:a="http://schemas.openxmlformats.org/drawingml/2006/main" sz="2000" i="1">
                              <a:solidFill>
                                <a:srgbClr val="2F3A3E"/>
                              </a:solidFill>
                              <a:latin typeface="Cambria Math" panose="02040503050406030204" pitchFamily="18" charset="0"/>
                            </a:rPr>
                            <m:t>1</m:t>
                          </m:r>
                        </m:sup>
                      </m:sSup>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m:t>
                      </m:r>
                      <m:sSub>
                        <m:e>
                          <m:r>
                            <a:rPr xmlns:a="http://schemas.openxmlformats.org/drawingml/2006/main" sz="2000" i="1">
                              <a:solidFill>
                                <a:srgbClr val="2F3A3E"/>
                              </a:solidFill>
                              <a:latin typeface="Cambria Math" panose="02040503050406030204" pitchFamily="18" charset="0"/>
                            </a:rPr>
                            <m:t>S</m:t>
                          </m:r>
                        </m:e>
                        <m:sub>
                          <m:r>
                            <a:rPr xmlns:a="http://schemas.openxmlformats.org/drawingml/2006/main" sz="2000" i="1">
                              <a:solidFill>
                                <a:srgbClr val="2F3A3E"/>
                              </a:solidFill>
                              <a:latin typeface="Cambria Math" panose="02040503050406030204" pitchFamily="18" charset="0"/>
                            </a:rPr>
                            <m:t>t</m:t>
                          </m:r>
                        </m:sub>
                      </m:sSub>
                      <m:sSup>
                        <m:e>
                          <m:r>
                            <a:rPr xmlns:a="http://schemas.openxmlformats.org/drawingml/2006/main" sz="2000" i="1">
                              <a:solidFill>
                                <a:srgbClr val="2F3A3E"/>
                              </a:solidFill>
                              <a:latin typeface="Cambria Math" panose="02040503050406030204" pitchFamily="18" charset="0"/>
                            </a:rPr>
                            <m:t>)</m:t>
                          </m:r>
                        </m:e>
                        <m:sup>
                          <m:r>
                            <a:rPr xmlns:a="http://schemas.openxmlformats.org/drawingml/2006/main" sz="2000" i="1">
                              <a:solidFill>
                                <a:srgbClr val="2F3A3E"/>
                              </a:solidFill>
                              <a:latin typeface="Cambria Math" panose="02040503050406030204" pitchFamily="18" charset="0"/>
                            </a:rPr>
                            <m:t>1</m:t>
                          </m:r>
                        </m:sup>
                      </m:sSup>
                      <m:r>
                        <a:rPr xmlns:a="http://schemas.openxmlformats.org/drawingml/2006/main" sz="2000" i="1">
                          <a:solidFill>
                            <a:srgbClr val="2F3A3E"/>
                          </a:solidFill>
                          <a:latin typeface="Cambria Math" panose="02040503050406030204" pitchFamily="18" charset="0"/>
                        </a:rPr>
                        <m:t>|</m:t>
                      </m:r>
                    </m:den>
                  </m:f>
                  <m:r>
                    <a:rPr xmlns:a="http://schemas.openxmlformats.org/drawingml/2006/main" sz="2000" i="1">
                      <a:solidFill>
                        <a:srgbClr val="2F3A3E"/>
                      </a:solidFill>
                      <a:latin typeface="Cambria Math" panose="02040503050406030204" pitchFamily="18" charset="0"/>
                    </a:rPr>
                    <m:t>=</m:t>
                  </m:r>
                  <m:f>
                    <m:fPr>
                      <m:ctrlPr>
                        <a:rPr xmlns:a="http://schemas.openxmlformats.org/drawingml/2006/main" sz="2000" i="1">
                          <a:solidFill>
                            <a:srgbClr val="2F3A3E"/>
                          </a:solidFill>
                          <a:latin typeface="Cambria Math" panose="02040503050406030204" pitchFamily="18" charset="0"/>
                        </a:rPr>
                      </m:ctrlPr>
                      <m:type m:val="bar"/>
                    </m:fPr>
                    <m:num>
                      <m:r>
                        <a:rPr xmlns:a="http://schemas.openxmlformats.org/drawingml/2006/main" sz="2000" i="1">
                          <a:solidFill>
                            <a:srgbClr val="2F3A3E"/>
                          </a:solidFill>
                          <a:latin typeface="Cambria Math" panose="02040503050406030204" pitchFamily="18" charset="0"/>
                        </a:rPr>
                        <m:t>T</m:t>
                      </m:r>
                      <m:r>
                        <a:rPr xmlns:a="http://schemas.openxmlformats.org/drawingml/2006/main" sz="2000" i="1">
                          <a:solidFill>
                            <a:srgbClr val="2F3A3E"/>
                          </a:solidFill>
                          <a:latin typeface="Cambria Math" panose="02040503050406030204" pitchFamily="18" charset="0"/>
                        </a:rPr>
                        <m:t>P</m:t>
                      </m:r>
                    </m:num>
                    <m:den>
                      <m:r>
                        <a:rPr xmlns:a="http://schemas.openxmlformats.org/drawingml/2006/main" sz="2000" i="1">
                          <a:solidFill>
                            <a:srgbClr val="2F3A3E"/>
                          </a:solidFill>
                          <a:latin typeface="Cambria Math" panose="02040503050406030204" pitchFamily="18" charset="0"/>
                        </a:rPr>
                        <m:t>T</m:t>
                      </m:r>
                      <m:r>
                        <a:rPr xmlns:a="http://schemas.openxmlformats.org/drawingml/2006/main" sz="2000" i="1">
                          <a:solidFill>
                            <a:srgbClr val="2F3A3E"/>
                          </a:solidFill>
                          <a:latin typeface="Cambria Math" panose="02040503050406030204" pitchFamily="18" charset="0"/>
                        </a:rPr>
                        <m:t>P</m:t>
                      </m:r>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F</m:t>
                      </m:r>
                      <m:r>
                        <a:rPr xmlns:a="http://schemas.openxmlformats.org/drawingml/2006/main" sz="2000" i="1">
                          <a:solidFill>
                            <a:srgbClr val="2F3A3E"/>
                          </a:solidFill>
                          <a:latin typeface="Cambria Math" panose="02040503050406030204" pitchFamily="18" charset="0"/>
                        </a:rPr>
                        <m:t>P</m:t>
                      </m:r>
                      <m:r>
                        <a:rPr xmlns:a="http://schemas.openxmlformats.org/drawingml/2006/main" sz="2000" i="1">
                          <a:solidFill>
                            <a:srgbClr val="2F3A3E"/>
                          </a:solidFill>
                          <a:latin typeface="Cambria Math" panose="02040503050406030204" pitchFamily="18" charset="0"/>
                        </a:rPr>
                        <m:t>+</m:t>
                      </m:r>
                      <m:r>
                        <a:rPr xmlns:a="http://schemas.openxmlformats.org/drawingml/2006/main" sz="2000" i="1">
                          <a:solidFill>
                            <a:srgbClr val="2F3A3E"/>
                          </a:solidFill>
                          <a:latin typeface="Cambria Math" panose="02040503050406030204" pitchFamily="18" charset="0"/>
                        </a:rPr>
                        <m:t>F</m:t>
                      </m:r>
                      <m:r>
                        <a:rPr xmlns:a="http://schemas.openxmlformats.org/drawingml/2006/main" sz="2000" i="1">
                          <a:solidFill>
                            <a:srgbClr val="2F3A3E"/>
                          </a:solidFill>
                          <a:latin typeface="Cambria Math" panose="02040503050406030204" pitchFamily="18" charset="0"/>
                        </a:rPr>
                        <m:t>N</m:t>
                      </m:r>
                    </m:den>
                  </m:f>
                </m:oMath>
              </m:oMathPara>
            </a14:m>
            <a:endParaRPr sz="2000">
              <a:solidFill>
                <a:srgbClr val="2F3A3E"/>
              </a:solidFill>
            </a:endParaRP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0"/>
                                        </p:tgtEl>
                                        <p:attrNameLst>
                                          <p:attrName>style.visibility</p:attrName>
                                        </p:attrNameLst>
                                      </p:cBhvr>
                                      <p:to>
                                        <p:strVal val="visible"/>
                                      </p:to>
                                    </p:set>
                                    <p:anim calcmode="lin" valueType="num">
                                      <p:cBhvr>
                                        <p:cTn id="7" dur="500" fill="hold"/>
                                        <p:tgtEl>
                                          <p:spTgt spid="170"/>
                                        </p:tgtEl>
                                        <p:attrNameLst>
                                          <p:attrName>ppt_x</p:attrName>
                                        </p:attrNameLst>
                                      </p:cBhvr>
                                      <p:tavLst>
                                        <p:tav tm="0">
                                          <p:val>
                                            <p:strVal val="0-#ppt_w/2"/>
                                          </p:val>
                                        </p:tav>
                                        <p:tav tm="100000">
                                          <p:val>
                                            <p:strVal val="#ppt_x"/>
                                          </p:val>
                                        </p:tav>
                                      </p:tavLst>
                                    </p:anim>
                                    <p:anim calcmode="lin" valueType="num">
                                      <p:cBhvr>
                                        <p:cTn id="8" dur="500" fill="hold"/>
                                        <p:tgtEl>
                                          <p:spTgt spid="1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173"/>
                                        </p:tgtEl>
                                        <p:attrNameLst>
                                          <p:attrName>style.visibility</p:attrName>
                                        </p:attrNameLst>
                                      </p:cBhvr>
                                      <p:to>
                                        <p:strVal val="visible"/>
                                      </p:to>
                                    </p:set>
                                    <p:anim calcmode="lin" valueType="num">
                                      <p:cBhvr>
                                        <p:cTn id="13" dur="1000" fill="hold"/>
                                        <p:tgtEl>
                                          <p:spTgt spid="173"/>
                                        </p:tgtEl>
                                        <p:attrNameLst>
                                          <p:attrName>ppt_x</p:attrName>
                                        </p:attrNameLst>
                                      </p:cBhvr>
                                      <p:tavLst>
                                        <p:tav tm="0">
                                          <p:val>
                                            <p:strVal val="1+#ppt_w/2"/>
                                          </p:val>
                                        </p:tav>
                                        <p:tav tm="100000">
                                          <p:val>
                                            <p:strVal val="#ppt_x"/>
                                          </p:val>
                                        </p:tav>
                                      </p:tavLst>
                                    </p:anim>
                                    <p:anim calcmode="lin" valueType="num">
                                      <p:cBhvr>
                                        <p:cTn id="14" dur="1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4" fill="hold">
                                  <p:stCondLst>
                                    <p:cond delay="0"/>
                                  </p:stCondLst>
                                  <p:iterate type="el" backwards="0">
                                    <p:tmAbs val="0"/>
                                  </p:iterate>
                                  <p:childTnLst>
                                    <p:set>
                                      <p:cBhvr>
                                        <p:cTn id="22" fill="hold"/>
                                        <p:tgtEl>
                                          <p:spTgt spid="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1" presetID="22" grpId="5" fill="hold">
                                  <p:stCondLst>
                                    <p:cond delay="0"/>
                                  </p:stCondLst>
                                  <p:iterate type="el" backwards="0">
                                    <p:tmAbs val="0"/>
                                  </p:iterate>
                                  <p:childTnLst>
                                    <p:set>
                                      <p:cBhvr>
                                        <p:cTn id="26" fill="hold"/>
                                        <p:tgtEl>
                                          <p:spTgt spid="171"/>
                                        </p:tgtEl>
                                        <p:attrNameLst>
                                          <p:attrName>style.visibility</p:attrName>
                                        </p:attrNameLst>
                                      </p:cBhvr>
                                      <p:to>
                                        <p:strVal val="visible"/>
                                      </p:to>
                                    </p:set>
                                    <p:animEffect filter="wipe(up)" transition="in">
                                      <p:cBhvr>
                                        <p:cTn id="27" dur="1000"/>
                                        <p:tgtEl>
                                          <p:spTgt spid="171"/>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8" presetID="22" grpId="6" fill="hold">
                                  <p:stCondLst>
                                    <p:cond delay="0"/>
                                  </p:stCondLst>
                                  <p:iterate type="el" backwards="0">
                                    <p:tmAbs val="0"/>
                                  </p:iterate>
                                  <p:childTnLst>
                                    <p:set>
                                      <p:cBhvr>
                                        <p:cTn id="31" fill="hold"/>
                                        <p:tgtEl>
                                          <p:spTgt spid="172"/>
                                        </p:tgtEl>
                                        <p:attrNameLst>
                                          <p:attrName>style.visibility</p:attrName>
                                        </p:attrNameLst>
                                      </p:cBhvr>
                                      <p:to>
                                        <p:strVal val="visible"/>
                                      </p:to>
                                    </p:set>
                                    <p:animEffect filter="wipe(left)" transition="in">
                                      <p:cBhvr>
                                        <p:cTn id="32"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5"/>
      <p:bldP build="whole" bldLvl="1" animBg="1" rev="0" advAuto="0" spid="174" grpId="3"/>
      <p:bldP build="whole" bldLvl="1" animBg="1" rev="0" advAuto="0" spid="173" grpId="2"/>
      <p:bldP build="whole" bldLvl="1" animBg="1" rev="0" advAuto="0" spid="170" grpId="1"/>
      <p:bldP build="whole" bldLvl="1" animBg="1" rev="0" advAuto="0" spid="172" grpId="6"/>
      <p:bldP build="whole" bldLvl="1" animBg="1" rev="0" advAuto="0" spid="175" grpId="4"/>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77" name="Группа 1"/>
          <p:cNvSpPr/>
          <p:nvPr/>
        </p:nvSpPr>
        <p:spPr>
          <a:xfrm>
            <a:off x="6787601" y="14801"/>
            <a:ext cx="1305358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7000">
                <a:solidFill>
                  <a:srgbClr val="FEFFFE"/>
                </a:solidFill>
                <a:latin typeface="Palatino"/>
                <a:ea typeface="Palatino"/>
                <a:cs typeface="Palatino"/>
                <a:sym typeface="Palatino"/>
              </a:defRPr>
            </a:lvl1pPr>
          </a:lstStyle>
          <a:p>
            <a:pPr/>
            <a:r>
              <a:t>Output (Tumor) visualization</a:t>
            </a:r>
          </a:p>
        </p:txBody>
      </p:sp>
      <p:pic>
        <p:nvPicPr>
          <p:cNvPr id="178" name="gif1.png" descr="gif1.png"/>
          <p:cNvPicPr>
            <a:picLocks noChangeAspect="1"/>
          </p:cNvPicPr>
          <p:nvPr/>
        </p:nvPicPr>
        <p:blipFill>
          <a:blip r:embed="rId2">
            <a:extLst/>
          </a:blip>
          <a:stretch>
            <a:fillRect/>
          </a:stretch>
        </p:blipFill>
        <p:spPr>
          <a:xfrm>
            <a:off x="898952" y="2501581"/>
            <a:ext cx="11493008" cy="11517723"/>
          </a:xfrm>
          <a:prstGeom prst="rect">
            <a:avLst/>
          </a:prstGeom>
          <a:ln w="12700">
            <a:miter lim="400000"/>
          </a:ln>
        </p:spPr>
      </p:pic>
      <p:pic>
        <p:nvPicPr>
          <p:cNvPr id="179" name="gif2.png" descr="gif2.png"/>
          <p:cNvPicPr>
            <a:picLocks noChangeAspect="1"/>
          </p:cNvPicPr>
          <p:nvPr/>
        </p:nvPicPr>
        <p:blipFill>
          <a:blip r:embed="rId3">
            <a:extLst/>
          </a:blip>
          <a:stretch>
            <a:fillRect/>
          </a:stretch>
        </p:blipFill>
        <p:spPr>
          <a:xfrm>
            <a:off x="11713681" y="2445725"/>
            <a:ext cx="11604478" cy="116294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0-#ppt_w/2"/>
                                          </p:val>
                                        </p:tav>
                                        <p:tav tm="100000">
                                          <p:val>
                                            <p:strVal val="#ppt_x"/>
                                          </p:val>
                                        </p:tav>
                                      </p:tavLst>
                                    </p:anim>
                                    <p:anim calcmode="lin" valueType="num">
                                      <p:cBhvr>
                                        <p:cTn id="8" dur="500" fill="hold"/>
                                        <p:tgtEl>
                                          <p:spTgt spid="1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78"/>
                                        </p:tgtEl>
                                        <p:attrNameLst>
                                          <p:attrName>style.visibility</p:attrName>
                                        </p:attrNameLst>
                                      </p:cBhvr>
                                      <p:to>
                                        <p:strVal val="visible"/>
                                      </p:to>
                                    </p:set>
                                    <p:anim calcmode="lin" valueType="num">
                                      <p:cBhvr>
                                        <p:cTn id="13" dur="1000" fill="hold"/>
                                        <p:tgtEl>
                                          <p:spTgt spid="178"/>
                                        </p:tgtEl>
                                        <p:attrNameLst>
                                          <p:attrName>ppt_x</p:attrName>
                                        </p:attrNameLst>
                                      </p:cBhvr>
                                      <p:tavLst>
                                        <p:tav tm="0">
                                          <p:val>
                                            <p:strVal val="0-#ppt_w/2"/>
                                          </p:val>
                                        </p:tav>
                                        <p:tav tm="100000">
                                          <p:val>
                                            <p:strVal val="#ppt_x"/>
                                          </p:val>
                                        </p:tav>
                                      </p:tavLst>
                                    </p:anim>
                                    <p:anim calcmode="lin" valueType="num">
                                      <p:cBhvr>
                                        <p:cTn id="14" dur="1000" fill="hold"/>
                                        <p:tgtEl>
                                          <p:spTgt spid="1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179"/>
                                        </p:tgtEl>
                                        <p:attrNameLst>
                                          <p:attrName>style.visibility</p:attrName>
                                        </p:attrNameLst>
                                      </p:cBhvr>
                                      <p:to>
                                        <p:strVal val="visible"/>
                                      </p:to>
                                    </p:set>
                                    <p:anim calcmode="lin" valueType="num">
                                      <p:cBhvr>
                                        <p:cTn id="19" dur="1000" fill="hold"/>
                                        <p:tgtEl>
                                          <p:spTgt spid="179"/>
                                        </p:tgtEl>
                                        <p:attrNameLst>
                                          <p:attrName>ppt_x</p:attrName>
                                        </p:attrNameLst>
                                      </p:cBhvr>
                                      <p:tavLst>
                                        <p:tav tm="0">
                                          <p:val>
                                            <p:strVal val="1+#ppt_w/2"/>
                                          </p:val>
                                        </p:tav>
                                        <p:tav tm="100000">
                                          <p:val>
                                            <p:strVal val="#ppt_x"/>
                                          </p:val>
                                        </p:tav>
                                      </p:tavLst>
                                    </p:anim>
                                    <p:anim calcmode="lin" valueType="num">
                                      <p:cBhvr>
                                        <p:cTn id="20" dur="1000" fill="hold"/>
                                        <p:tgtEl>
                                          <p:spTgt spid="1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2"/>
      <p:bldP build="whole" bldLvl="1" animBg="1" rev="0" advAuto="0" spid="179" grpId="3"/>
      <p:bldP build="whole" bldLvl="1" animBg="1" rev="0" advAuto="0" spid="177"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4" name="Группа 3"/>
          <p:cNvGrpSpPr/>
          <p:nvPr/>
        </p:nvGrpSpPr>
        <p:grpSpPr>
          <a:xfrm>
            <a:off x="461610" y="10781688"/>
            <a:ext cx="3806069" cy="1348292"/>
            <a:chOff x="0" y="113463"/>
            <a:chExt cx="3806068" cy="1348290"/>
          </a:xfrm>
        </p:grpSpPr>
        <p:sp>
          <p:nvSpPr>
            <p:cNvPr id="181" name="Прямоугольник 1"/>
            <p:cNvSpPr/>
            <p:nvPr/>
          </p:nvSpPr>
          <p:spPr>
            <a:xfrm>
              <a:off x="1" y="946689"/>
              <a:ext cx="3806068" cy="144000"/>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182" name="Прямоугольник 31"/>
            <p:cNvSpPr/>
            <p:nvPr/>
          </p:nvSpPr>
          <p:spPr>
            <a:xfrm>
              <a:off x="0" y="1461754"/>
              <a:ext cx="38060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600">
                  <a:solidFill>
                    <a:srgbClr val="FEFFFE"/>
                  </a:solidFill>
                  <a:latin typeface="Palatino"/>
                  <a:ea typeface="Palatino"/>
                  <a:cs typeface="Palatino"/>
                  <a:sym typeface="Palatino"/>
                </a:defRPr>
              </a:lvl1pPr>
            </a:lstStyle>
            <a:p>
              <a:pPr/>
              <a:r>
                <a:t>Dataset </a:t>
              </a:r>
            </a:p>
          </p:txBody>
        </p:sp>
        <p:sp>
          <p:nvSpPr>
            <p:cNvPr id="183" name="Треугольник 32"/>
            <p:cNvSpPr/>
            <p:nvPr/>
          </p:nvSpPr>
          <p:spPr>
            <a:xfrm rot="10800000">
              <a:off x="1705606" y="113463"/>
              <a:ext cx="394856" cy="34039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nvGrpSpPr>
          <p:cNvPr id="189" name="Группа 2"/>
          <p:cNvGrpSpPr/>
          <p:nvPr/>
        </p:nvGrpSpPr>
        <p:grpSpPr>
          <a:xfrm>
            <a:off x="4290332" y="8823771"/>
            <a:ext cx="4901867" cy="3250942"/>
            <a:chOff x="0" y="145684"/>
            <a:chExt cx="4901865" cy="3250941"/>
          </a:xfrm>
        </p:grpSpPr>
        <p:sp>
          <p:nvSpPr>
            <p:cNvPr id="185" name="Прямоугольник 25"/>
            <p:cNvSpPr/>
            <p:nvPr/>
          </p:nvSpPr>
          <p:spPr>
            <a:xfrm>
              <a:off x="14963" y="1248574"/>
              <a:ext cx="4886903" cy="184893"/>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188" name="Группа 70"/>
            <p:cNvGrpSpPr/>
            <p:nvPr/>
          </p:nvGrpSpPr>
          <p:grpSpPr>
            <a:xfrm>
              <a:off x="0" y="145684"/>
              <a:ext cx="4886904" cy="3250943"/>
              <a:chOff x="0" y="145684"/>
              <a:chExt cx="4886903" cy="3250941"/>
            </a:xfrm>
          </p:grpSpPr>
          <p:sp>
            <p:nvSpPr>
              <p:cNvPr id="186" name="Прямоугольник 73"/>
              <p:cNvSpPr txBox="1"/>
              <p:nvPr/>
            </p:nvSpPr>
            <p:spPr>
              <a:xfrm>
                <a:off x="0" y="1876859"/>
                <a:ext cx="4886904" cy="1519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Input visualization  &amp; processing</a:t>
                </a:r>
              </a:p>
            </p:txBody>
          </p:sp>
          <p:sp>
            <p:nvSpPr>
              <p:cNvPr id="187" name="Треугольник 74"/>
              <p:cNvSpPr/>
              <p:nvPr/>
            </p:nvSpPr>
            <p:spPr>
              <a:xfrm rot="10800000">
                <a:off x="2189959" y="145684"/>
                <a:ext cx="506985" cy="437055"/>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194" name="Группа 4"/>
          <p:cNvGrpSpPr/>
          <p:nvPr/>
        </p:nvGrpSpPr>
        <p:grpSpPr>
          <a:xfrm>
            <a:off x="9214852" y="6855684"/>
            <a:ext cx="5214046" cy="3077517"/>
            <a:chOff x="0" y="154986"/>
            <a:chExt cx="5214044" cy="3077515"/>
          </a:xfrm>
        </p:grpSpPr>
        <p:sp>
          <p:nvSpPr>
            <p:cNvPr id="190" name="Прямоугольник 26"/>
            <p:cNvSpPr/>
            <p:nvPr/>
          </p:nvSpPr>
          <p:spPr>
            <a:xfrm>
              <a:off x="0" y="1311908"/>
              <a:ext cx="5198934" cy="196697"/>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193" name="Группа 34"/>
            <p:cNvGrpSpPr/>
            <p:nvPr/>
          </p:nvGrpSpPr>
          <p:grpSpPr>
            <a:xfrm>
              <a:off x="15110" y="154986"/>
              <a:ext cx="5198935" cy="3077517"/>
              <a:chOff x="0" y="154986"/>
              <a:chExt cx="5198934" cy="3077515"/>
            </a:xfrm>
          </p:grpSpPr>
          <p:sp>
            <p:nvSpPr>
              <p:cNvPr id="191" name="Прямоугольник 38"/>
              <p:cNvSpPr txBox="1"/>
              <p:nvPr/>
            </p:nvSpPr>
            <p:spPr>
              <a:xfrm>
                <a:off x="0" y="1615697"/>
                <a:ext cx="5198935" cy="16168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Segmentation architecture</a:t>
                </a:r>
              </a:p>
            </p:txBody>
          </p:sp>
          <p:sp>
            <p:nvSpPr>
              <p:cNvPr id="192" name="Треугольник 54"/>
              <p:cNvSpPr/>
              <p:nvPr/>
            </p:nvSpPr>
            <p:spPr>
              <a:xfrm rot="10800000">
                <a:off x="2329789" y="154986"/>
                <a:ext cx="539356" cy="46496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199" name="Группа 4"/>
          <p:cNvGrpSpPr/>
          <p:nvPr/>
        </p:nvGrpSpPr>
        <p:grpSpPr>
          <a:xfrm>
            <a:off x="14451551" y="5396735"/>
            <a:ext cx="5214046" cy="3077517"/>
            <a:chOff x="0" y="154986"/>
            <a:chExt cx="5214044" cy="3077515"/>
          </a:xfrm>
        </p:grpSpPr>
        <p:sp>
          <p:nvSpPr>
            <p:cNvPr id="195" name="Прямоугольник 26"/>
            <p:cNvSpPr/>
            <p:nvPr/>
          </p:nvSpPr>
          <p:spPr>
            <a:xfrm>
              <a:off x="0" y="1311908"/>
              <a:ext cx="5198934" cy="196697"/>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198" name="Группа 34"/>
            <p:cNvGrpSpPr/>
            <p:nvPr/>
          </p:nvGrpSpPr>
          <p:grpSpPr>
            <a:xfrm>
              <a:off x="15110" y="154986"/>
              <a:ext cx="5198935" cy="3077517"/>
              <a:chOff x="0" y="154986"/>
              <a:chExt cx="5198934" cy="3077515"/>
            </a:xfrm>
          </p:grpSpPr>
          <p:sp>
            <p:nvSpPr>
              <p:cNvPr id="196" name="Прямоугольник 38"/>
              <p:cNvSpPr txBox="1"/>
              <p:nvPr/>
            </p:nvSpPr>
            <p:spPr>
              <a:xfrm>
                <a:off x="0" y="1615697"/>
                <a:ext cx="5198935" cy="16168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Mesh generation &amp; refinement</a:t>
                </a:r>
              </a:p>
            </p:txBody>
          </p:sp>
          <p:sp>
            <p:nvSpPr>
              <p:cNvPr id="197" name="Треугольник 54"/>
              <p:cNvSpPr/>
              <p:nvPr/>
            </p:nvSpPr>
            <p:spPr>
              <a:xfrm rot="10800000">
                <a:off x="2329789" y="154986"/>
                <a:ext cx="539356" cy="46496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99"/>
                                        </p:tgtEl>
                                        <p:attrNameLst>
                                          <p:attrName>style.visibility</p:attrName>
                                        </p:attrNameLst>
                                      </p:cBhvr>
                                      <p:to>
                                        <p:strVal val="visible"/>
                                      </p:to>
                                    </p:set>
                                    <p:anim calcmode="lin" valueType="num">
                                      <p:cBhvr>
                                        <p:cTn id="7" dur="500" fill="hold"/>
                                        <p:tgtEl>
                                          <p:spTgt spid="199"/>
                                        </p:tgtEl>
                                        <p:attrNameLst>
                                          <p:attrName>ppt_x</p:attrName>
                                        </p:attrNameLst>
                                      </p:cBhvr>
                                      <p:tavLst>
                                        <p:tav tm="0">
                                          <p:val>
                                            <p:strVal val="#ppt_x"/>
                                          </p:val>
                                        </p:tav>
                                        <p:tav tm="100000">
                                          <p:val>
                                            <p:strVal val="#ppt_x"/>
                                          </p:val>
                                        </p:tav>
                                      </p:tavLst>
                                    </p:anim>
                                    <p:anim calcmode="lin" valueType="num">
                                      <p:cBhvr>
                                        <p:cTn id="8"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 name="Прямоугольник 2"/>
          <p:cNvSpPr txBox="1"/>
          <p:nvPr/>
        </p:nvSpPr>
        <p:spPr>
          <a:xfrm>
            <a:off x="1862819" y="5095731"/>
            <a:ext cx="20658363" cy="564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3200">
                <a:solidFill>
                  <a:schemeClr val="accent5">
                    <a:satOff val="-3571"/>
                    <a:lumOff val="31274"/>
                  </a:schemeClr>
                </a:solidFill>
                <a:latin typeface="+mj-lt"/>
                <a:ea typeface="+mj-ea"/>
                <a:cs typeface="+mj-cs"/>
                <a:sym typeface="Helvetica"/>
              </a:defRPr>
            </a:lvl1pPr>
          </a:lstStyle>
          <a:p>
            <a:pPr/>
            <a:r>
              <a:t>The prime idea is to generate a workflow that can be used to convert volumetric medical imaging data (MRI and CT images) to 3D models. Our work focuses on implementing advanced segmentation algorithms which would be capable of detecting smaller structures and separate boundary regions precisely (patient specific). We propose a convolutional architecture for volumetric segmentation. The volumetric segmentation is followed by mesh refinement which focuses repairing, smoothing and appending with other related segments. This post-processing of the segments is expected to generate clean deliverables for 3D model generation. Software like Autodesk Meshmixer can be used for refining and visualizing the 3D models. The core intention is to build efficient image segmentation architecture which serves as the backbone for the entire workflow.</a:t>
            </a:r>
          </a:p>
        </p:txBody>
      </p:sp>
      <p:sp>
        <p:nvSpPr>
          <p:cNvPr id="38" name="Группа 1"/>
          <p:cNvSpPr/>
          <p:nvPr/>
        </p:nvSpPr>
        <p:spPr>
          <a:xfrm>
            <a:off x="2151053" y="2180100"/>
            <a:ext cx="1137699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10000">
                <a:solidFill>
                  <a:srgbClr val="FEFFFE"/>
                </a:solidFill>
                <a:latin typeface="Palatino"/>
                <a:ea typeface="Palatino"/>
                <a:cs typeface="Palatino"/>
                <a:sym typeface="Palatino"/>
              </a:defRPr>
            </a:lvl1pPr>
          </a:lstStyle>
          <a:p>
            <a:pPr/>
            <a:r>
              <a:t>Abstract</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100000">
                                          <p:val>
                                            <p:strVal val="#ppt_x"/>
                                          </p:val>
                                        </p:tav>
                                      </p:tavLst>
                                    </p:anim>
                                    <p:anim calcmode="lin" valueType="num">
                                      <p:cBhvr>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37"/>
                                        </p:tgtEl>
                                        <p:attrNameLst>
                                          <p:attrName>style.visibility</p:attrName>
                                        </p:attrNameLst>
                                      </p:cBhvr>
                                      <p:to>
                                        <p:strVal val="visible"/>
                                      </p:to>
                                    </p:set>
                                    <p:anim calcmode="lin" valueType="num">
                                      <p:cBhvr>
                                        <p:cTn id="13" dur="500" fill="hold"/>
                                        <p:tgtEl>
                                          <p:spTgt spid="37"/>
                                        </p:tgtEl>
                                        <p:attrNameLst>
                                          <p:attrName>ppt_x</p:attrName>
                                        </p:attrNameLst>
                                      </p:cBhvr>
                                      <p:tavLst>
                                        <p:tav tm="0">
                                          <p:val>
                                            <p:strVal val="1+#ppt_w/2"/>
                                          </p:val>
                                        </p:tav>
                                        <p:tav tm="100000">
                                          <p:val>
                                            <p:strVal val="#ppt_x"/>
                                          </p:val>
                                        </p:tav>
                                      </p:tavLst>
                                    </p:anim>
                                    <p:anim calcmode="lin" valueType="num">
                                      <p:cBhvr>
                                        <p:cTn id="14"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 grpId="2"/>
      <p:bldP build="whole" bldLvl="1" animBg="1" rev="0" advAuto="0" spid="38"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Овал 50"/>
          <p:cNvSpPr/>
          <p:nvPr/>
        </p:nvSpPr>
        <p:spPr>
          <a:xfrm>
            <a:off x="693292" y="9138763"/>
            <a:ext cx="3258046" cy="3258046"/>
          </a:xfrm>
          <a:prstGeom prst="ellipse">
            <a:avLst/>
          </a:prstGeom>
          <a:solidFill>
            <a:schemeClr val="accent3"/>
          </a:solidFill>
          <a:ln w="12700">
            <a:miter lim="400000"/>
          </a:ln>
        </p:spPr>
        <p:txBody>
          <a:bodyPr lIns="38100" tIns="38100" rIns="38100" bIns="38100" anchor="ctr"/>
          <a:lstStyle/>
          <a:p>
            <a:pPr algn="ctr">
              <a:defRPr sz="3200">
                <a:solidFill>
                  <a:srgbClr val="FFFFFF"/>
                </a:solidFill>
                <a:latin typeface="Helvetica Light"/>
                <a:ea typeface="Helvetica Light"/>
                <a:cs typeface="Helvetica Light"/>
                <a:sym typeface="Helvetica Light"/>
              </a:defRPr>
            </a:pPr>
          </a:p>
        </p:txBody>
      </p:sp>
      <p:sp>
        <p:nvSpPr>
          <p:cNvPr id="202" name="Рисунок 2"/>
          <p:cNvSpPr/>
          <p:nvPr/>
        </p:nvSpPr>
        <p:spPr>
          <a:xfrm>
            <a:off x="9456488" y="-1075247"/>
            <a:ext cx="15866495" cy="15866494"/>
          </a:xfrm>
          <a:prstGeom prst="ellipse">
            <a:avLst/>
          </a:prstGeom>
          <a:solidFill>
            <a:schemeClr val="accent3"/>
          </a:solidFill>
          <a:ln w="12700">
            <a:miter lim="400000"/>
          </a:ln>
        </p:spPr>
        <p:txBody>
          <a:bodyPr lIns="38100" tIns="38100" rIns="38100" bIns="38100"/>
          <a:lstStyle/>
          <a:p>
            <a:pPr>
              <a:defRPr>
                <a:solidFill>
                  <a:srgbClr val="252D30"/>
                </a:solidFill>
                <a:latin typeface="Arial"/>
                <a:ea typeface="Arial"/>
                <a:cs typeface="Arial"/>
                <a:sym typeface="Arial"/>
              </a:defRPr>
            </a:pPr>
          </a:p>
        </p:txBody>
      </p:sp>
      <p:pic>
        <p:nvPicPr>
          <p:cNvPr id="203" name="Screen Shot 2021-05-06 at 2.47.58 PM.png" descr="Screen Shot 2021-05-06 at 2.47.58 PM.png"/>
          <p:cNvPicPr>
            <a:picLocks noChangeAspect="1"/>
          </p:cNvPicPr>
          <p:nvPr>
            <p:ph type="pic" idx="21"/>
          </p:nvPr>
        </p:nvPicPr>
        <p:blipFill>
          <a:blip r:embed="rId2">
            <a:extLst/>
          </a:blip>
          <a:srcRect l="9635" t="0" r="9636" b="0"/>
          <a:stretch>
            <a:fillRect/>
          </a:stretch>
        </p:blipFill>
        <p:spPr>
          <a:xfrm>
            <a:off x="1577273" y="2002921"/>
            <a:ext cx="9744472" cy="9744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close/>
              </a:path>
            </a:pathLst>
          </a:custGeom>
        </p:spPr>
      </p:pic>
      <p:sp>
        <p:nvSpPr>
          <p:cNvPr id="204" name="Овал 51"/>
          <p:cNvSpPr/>
          <p:nvPr/>
        </p:nvSpPr>
        <p:spPr>
          <a:xfrm>
            <a:off x="1003132" y="2185223"/>
            <a:ext cx="740679" cy="740679"/>
          </a:xfrm>
          <a:prstGeom prst="ellipse">
            <a:avLst/>
          </a:prstGeom>
          <a:solidFill>
            <a:srgbClr val="93DB17"/>
          </a:solidFill>
          <a:ln w="12700">
            <a:miter lim="400000"/>
          </a:ln>
        </p:spPr>
        <p:txBody>
          <a:bodyPr lIns="38100" tIns="38100" rIns="38100" bIns="38100" anchor="ctr"/>
          <a:lstStyle/>
          <a:p>
            <a:pPr algn="ctr">
              <a:defRPr sz="3200">
                <a:solidFill>
                  <a:srgbClr val="FFFFFF"/>
                </a:solidFill>
                <a:latin typeface="Helvetica Light"/>
                <a:ea typeface="Helvetica Light"/>
                <a:cs typeface="Helvetica Light"/>
                <a:sym typeface="Helvetica Light"/>
              </a:defRPr>
            </a:pPr>
          </a:p>
        </p:txBody>
      </p:sp>
      <p:grpSp>
        <p:nvGrpSpPr>
          <p:cNvPr id="209" name="Группа 1"/>
          <p:cNvGrpSpPr/>
          <p:nvPr/>
        </p:nvGrpSpPr>
        <p:grpSpPr>
          <a:xfrm>
            <a:off x="13050787" y="2391517"/>
            <a:ext cx="8931331" cy="7838507"/>
            <a:chOff x="0" y="0"/>
            <a:chExt cx="8931330" cy="7838506"/>
          </a:xfrm>
        </p:grpSpPr>
        <p:sp>
          <p:nvSpPr>
            <p:cNvPr id="205" name="Прямоугольник 42"/>
            <p:cNvSpPr/>
            <p:nvPr/>
          </p:nvSpPr>
          <p:spPr>
            <a:xfrm>
              <a:off x="0" y="3543949"/>
              <a:ext cx="893133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3200">
                  <a:solidFill>
                    <a:srgbClr val="96A4B2"/>
                  </a:solidFill>
                  <a:latin typeface="Palatino"/>
                  <a:ea typeface="Palatino"/>
                  <a:cs typeface="Palatino"/>
                  <a:sym typeface="Palatino"/>
                </a:defRPr>
              </a:lvl1pPr>
            </a:lstStyle>
            <a:p>
              <a:pPr/>
              <a:r>
                <a:t>The raw segmented tumor in the form of a torch tensor is initially converted into 3D numpy array</a:t>
              </a:r>
            </a:p>
          </p:txBody>
        </p:sp>
        <p:sp>
          <p:nvSpPr>
            <p:cNvPr id="206" name="Professional…"/>
            <p:cNvSpPr/>
            <p:nvPr/>
          </p:nvSpPr>
          <p:spPr>
            <a:xfrm>
              <a:off x="11372" y="0"/>
              <a:ext cx="722609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ts val="11800"/>
                </a:lnSpc>
                <a:defRPr sz="8500">
                  <a:solidFill>
                    <a:srgbClr val="FEFFFE"/>
                  </a:solidFill>
                  <a:latin typeface="Palatino"/>
                  <a:ea typeface="Palatino"/>
                  <a:cs typeface="Palatino"/>
                  <a:sym typeface="Palatino"/>
                </a:defRPr>
              </a:lvl1pPr>
            </a:lstStyle>
            <a:p>
              <a:pPr/>
              <a:r>
                <a:t>Mesh generation</a:t>
              </a:r>
            </a:p>
          </p:txBody>
        </p:sp>
        <p:sp>
          <p:nvSpPr>
            <p:cNvPr id="207" name="Прямоугольник 42"/>
            <p:cNvSpPr/>
            <p:nvPr/>
          </p:nvSpPr>
          <p:spPr>
            <a:xfrm>
              <a:off x="0" y="5424527"/>
              <a:ext cx="893133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3200">
                  <a:solidFill>
                    <a:srgbClr val="96A4B2"/>
                  </a:solidFill>
                  <a:latin typeface="Palatino"/>
                  <a:ea typeface="Palatino"/>
                  <a:cs typeface="Palatino"/>
                  <a:sym typeface="Palatino"/>
                </a:defRPr>
              </a:lvl1pPr>
            </a:lstStyle>
            <a:p>
              <a:pPr/>
              <a:r>
                <a:t>The vertices and faces of the 3D image in numb array is extracted with the help of “meshplot” library</a:t>
              </a:r>
            </a:p>
          </p:txBody>
        </p:sp>
        <p:sp>
          <p:nvSpPr>
            <p:cNvPr id="208" name="Прямоугольник 42"/>
            <p:cNvSpPr/>
            <p:nvPr/>
          </p:nvSpPr>
          <p:spPr>
            <a:xfrm>
              <a:off x="-1" y="7838506"/>
              <a:ext cx="893133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3200">
                  <a:solidFill>
                    <a:srgbClr val="96A4B2"/>
                  </a:solidFill>
                  <a:latin typeface="Palatino"/>
                  <a:ea typeface="Palatino"/>
                  <a:cs typeface="Palatino"/>
                  <a:sym typeface="Palatino"/>
                </a:defRPr>
              </a:lvl1pPr>
            </a:lstStyle>
            <a:p>
              <a:pPr/>
              <a:r>
                <a:t>These vertices and faces are then used to create a mesh object with the help of “dataToMesh” function from the same library and the 3D object is saved with “.stl” extension</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9"/>
                                        </p:tgtEl>
                                        <p:attrNameLst>
                                          <p:attrName>style.visibility</p:attrName>
                                        </p:attrNameLst>
                                      </p:cBhvr>
                                      <p:to>
                                        <p:strVal val="visible"/>
                                      </p:to>
                                    </p:set>
                                    <p:animEffect filter="fade" transition="in">
                                      <p:cBhvr>
                                        <p:cTn id="7" dur="5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0" presetID="19" grpId="2" fill="hold">
                                  <p:stCondLst>
                                    <p:cond delay="0"/>
                                  </p:stCondLst>
                                  <p:iterate type="el" backwards="0">
                                    <p:tmAbs val="0"/>
                                  </p:iterate>
                                  <p:childTnLst>
                                    <p:set>
                                      <p:cBhvr>
                                        <p:cTn id="11" fill="hold"/>
                                        <p:tgtEl>
                                          <p:spTgt spid="203"/>
                                        </p:tgtEl>
                                        <p:attrNameLst>
                                          <p:attrName>style.visibility</p:attrName>
                                        </p:attrNameLst>
                                      </p:cBhvr>
                                      <p:to>
                                        <p:strVal val="visible"/>
                                      </p:to>
                                    </p:set>
                                    <p:anim calcmode="lin" valueType="num">
                                      <p:cBhvr>
                                        <p:cTn id="12" dur="2000" fill="hold"/>
                                        <p:tgtEl>
                                          <p:spTgt spid="203"/>
                                        </p:tgtEl>
                                        <p:attrNameLst>
                                          <p:attrName>ppt_w</p:attrName>
                                        </p:attrNameLst>
                                      </p:cBhvr>
                                      <p:tavLst>
                                        <p:tav tm="0" fmla="#ppt_w*sin(2.5*pi*$)">
                                          <p:val>
                                            <p:fltVal val="0"/>
                                          </p:val>
                                        </p:tav>
                                        <p:tav tm="100000">
                                          <p:val>
                                            <p:fltVal val="1"/>
                                          </p:val>
                                        </p:tav>
                                      </p:tavLst>
                                    </p:anim>
                                    <p:anim calcmode="lin" valueType="num">
                                      <p:cBhvr>
                                        <p:cTn id="13" dur="2000" fill="hold"/>
                                        <p:tgtEl>
                                          <p:spTgt spid="20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P build="whole" bldLvl="1" animBg="1" rev="0" advAuto="0" spid="203"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5" name="Группа 4"/>
          <p:cNvGrpSpPr/>
          <p:nvPr/>
        </p:nvGrpSpPr>
        <p:grpSpPr>
          <a:xfrm>
            <a:off x="7245451" y="3538323"/>
            <a:ext cx="340392" cy="6104662"/>
            <a:chOff x="113463" y="30542"/>
            <a:chExt cx="340391" cy="6104660"/>
          </a:xfrm>
        </p:grpSpPr>
        <p:sp>
          <p:nvSpPr>
            <p:cNvPr id="211" name="Треугольник 2"/>
            <p:cNvSpPr/>
            <p:nvPr/>
          </p:nvSpPr>
          <p:spPr>
            <a:xfrm rot="5400000">
              <a:off x="86232" y="57773"/>
              <a:ext cx="394855" cy="34039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212" name="Треугольник 17"/>
            <p:cNvSpPr/>
            <p:nvPr/>
          </p:nvSpPr>
          <p:spPr>
            <a:xfrm rot="5400000">
              <a:off x="86232" y="1961042"/>
              <a:ext cx="394855" cy="34039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213" name="Треугольник 18"/>
            <p:cNvSpPr/>
            <p:nvPr/>
          </p:nvSpPr>
          <p:spPr>
            <a:xfrm rot="5400000">
              <a:off x="86232" y="3864311"/>
              <a:ext cx="394855" cy="34039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214" name="Треугольник 19"/>
            <p:cNvSpPr/>
            <p:nvPr/>
          </p:nvSpPr>
          <p:spPr>
            <a:xfrm rot="5400000">
              <a:off x="86232" y="5767580"/>
              <a:ext cx="394855" cy="34039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nvGrpSpPr>
          <p:cNvPr id="220" name="Группа 5"/>
          <p:cNvGrpSpPr/>
          <p:nvPr/>
        </p:nvGrpSpPr>
        <p:grpSpPr>
          <a:xfrm>
            <a:off x="8257426" y="3433724"/>
            <a:ext cx="13448403" cy="5732318"/>
            <a:chOff x="0" y="0"/>
            <a:chExt cx="13448402" cy="5732317"/>
          </a:xfrm>
        </p:grpSpPr>
        <p:sp>
          <p:nvSpPr>
            <p:cNvPr id="216" name="Прямоугольник 22"/>
            <p:cNvSpPr/>
            <p:nvPr/>
          </p:nvSpPr>
          <p:spPr>
            <a:xfrm>
              <a:off x="0" y="0"/>
              <a:ext cx="1344840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3500">
                  <a:solidFill>
                    <a:schemeClr val="accent5">
                      <a:satOff val="-3571"/>
                      <a:lumOff val="31274"/>
                    </a:schemeClr>
                  </a:solidFill>
                  <a:latin typeface="Palatino"/>
                  <a:ea typeface="Palatino"/>
                  <a:cs typeface="Palatino"/>
                  <a:sym typeface="Palatino"/>
                </a:defRPr>
              </a:lvl1pPr>
            </a:lstStyle>
            <a:p>
              <a:pPr/>
              <a:r>
                <a:t>Making the surface of the mesh smoother - the degree of smoothness is customizable for different portions of the mesh object</a:t>
              </a:r>
            </a:p>
          </p:txBody>
        </p:sp>
        <p:sp>
          <p:nvSpPr>
            <p:cNvPr id="217" name="Прямоугольник 27"/>
            <p:cNvSpPr/>
            <p:nvPr/>
          </p:nvSpPr>
          <p:spPr>
            <a:xfrm>
              <a:off x="0" y="1910772"/>
              <a:ext cx="1344840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nSpc>
                  <a:spcPct val="150000"/>
                </a:lnSpc>
                <a:defRPr sz="3500">
                  <a:solidFill>
                    <a:schemeClr val="accent5">
                      <a:satOff val="-3571"/>
                      <a:lumOff val="31274"/>
                    </a:schemeClr>
                  </a:solidFill>
                  <a:latin typeface="Palatino"/>
                  <a:ea typeface="Palatino"/>
                  <a:cs typeface="Palatino"/>
                  <a:sym typeface="Palatino"/>
                </a:defRPr>
              </a:lvl1pPr>
            </a:lstStyle>
            <a:p>
              <a:pPr/>
              <a:r>
                <a:t>Topology of the mesh object improved by adjusting the mesh density </a:t>
              </a:r>
            </a:p>
          </p:txBody>
        </p:sp>
        <p:sp>
          <p:nvSpPr>
            <p:cNvPr id="218" name="Прямоугольник 28"/>
            <p:cNvSpPr/>
            <p:nvPr/>
          </p:nvSpPr>
          <p:spPr>
            <a:xfrm>
              <a:off x="0" y="3821545"/>
              <a:ext cx="1344840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3500">
                  <a:solidFill>
                    <a:schemeClr val="accent5">
                      <a:satOff val="-3571"/>
                      <a:lumOff val="31274"/>
                    </a:schemeClr>
                  </a:solidFill>
                  <a:latin typeface="Palatino"/>
                  <a:ea typeface="Palatino"/>
                  <a:cs typeface="Palatino"/>
                  <a:sym typeface="Palatino"/>
                </a:defRPr>
              </a:lvl1pPr>
            </a:lstStyle>
            <a:p>
              <a:pPr/>
              <a:r>
                <a:t>Further techniques for smoothing the surface like, “global smoothing” and “Robust smooth” removes step artifacts due to finite voxel size </a:t>
              </a:r>
            </a:p>
          </p:txBody>
        </p:sp>
        <p:sp>
          <p:nvSpPr>
            <p:cNvPr id="219" name="Прямоугольник 29"/>
            <p:cNvSpPr/>
            <p:nvPr/>
          </p:nvSpPr>
          <p:spPr>
            <a:xfrm>
              <a:off x="0" y="5732317"/>
              <a:ext cx="1344840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3500">
                  <a:solidFill>
                    <a:schemeClr val="accent5">
                      <a:satOff val="-3571"/>
                      <a:lumOff val="31274"/>
                    </a:schemeClr>
                  </a:solidFill>
                  <a:latin typeface="Palatino"/>
                  <a:ea typeface="Palatino"/>
                  <a:cs typeface="Palatino"/>
                  <a:sym typeface="Palatino"/>
                </a:defRPr>
              </a:lvl1pPr>
            </a:lstStyle>
            <a:p>
              <a:pPr/>
              <a:r>
                <a:t>The unphysiological holes in the mesh object was removed with the help of “Flatten” and “Inflate” brushes</a:t>
              </a:r>
            </a:p>
          </p:txBody>
        </p:sp>
      </p:grpSp>
      <p:grpSp>
        <p:nvGrpSpPr>
          <p:cNvPr id="234" name="Группа 3"/>
          <p:cNvGrpSpPr/>
          <p:nvPr/>
        </p:nvGrpSpPr>
        <p:grpSpPr>
          <a:xfrm>
            <a:off x="2159916" y="3292295"/>
            <a:ext cx="4300489" cy="7249719"/>
            <a:chOff x="0" y="0"/>
            <a:chExt cx="4300488" cy="7249718"/>
          </a:xfrm>
        </p:grpSpPr>
        <p:sp>
          <p:nvSpPr>
            <p:cNvPr id="221" name="Скругленный прямоугольник 1"/>
            <p:cNvSpPr/>
            <p:nvPr/>
          </p:nvSpPr>
          <p:spPr>
            <a:xfrm>
              <a:off x="3414888" y="0"/>
              <a:ext cx="885601" cy="7249719"/>
            </a:xfrm>
            <a:prstGeom prst="roundRect">
              <a:avLst>
                <a:gd name="adj" fmla="val 50000"/>
              </a:avLst>
            </a:prstGeom>
            <a:solidFill>
              <a:schemeClr val="accent5"/>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222" name="Овал 11"/>
            <p:cNvSpPr/>
            <p:nvPr/>
          </p:nvSpPr>
          <p:spPr>
            <a:xfrm>
              <a:off x="3414888" y="0"/>
              <a:ext cx="884907" cy="885601"/>
            </a:xfrm>
            <a:prstGeom prst="ellipse">
              <a:avLst/>
            </a:prstGeom>
            <a:solidFill>
              <a:srgbClr val="93DB17"/>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223" name="Овал 12"/>
            <p:cNvSpPr/>
            <p:nvPr/>
          </p:nvSpPr>
          <p:spPr>
            <a:xfrm>
              <a:off x="3414888" y="1903597"/>
              <a:ext cx="884907" cy="885601"/>
            </a:xfrm>
            <a:prstGeom prst="ellipse">
              <a:avLst/>
            </a:prstGeom>
            <a:solidFill>
              <a:srgbClr val="93DB17"/>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224" name="Овал 13"/>
            <p:cNvSpPr/>
            <p:nvPr/>
          </p:nvSpPr>
          <p:spPr>
            <a:xfrm>
              <a:off x="3414888" y="3807194"/>
              <a:ext cx="884907" cy="885601"/>
            </a:xfrm>
            <a:prstGeom prst="ellipse">
              <a:avLst/>
            </a:prstGeom>
            <a:solidFill>
              <a:srgbClr val="93DB17"/>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225" name="Овал 14"/>
            <p:cNvSpPr/>
            <p:nvPr/>
          </p:nvSpPr>
          <p:spPr>
            <a:xfrm>
              <a:off x="3414888" y="5710791"/>
              <a:ext cx="884907" cy="885601"/>
            </a:xfrm>
            <a:prstGeom prst="ellipse">
              <a:avLst/>
            </a:prstGeom>
            <a:solidFill>
              <a:srgbClr val="93DB17"/>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226" name="Professional…"/>
            <p:cNvSpPr/>
            <p:nvPr/>
          </p:nvSpPr>
          <p:spPr>
            <a:xfrm>
              <a:off x="0" y="54181"/>
              <a:ext cx="287797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r">
                <a:defRPr b="1" sz="4700">
                  <a:solidFill>
                    <a:srgbClr val="FEFFFE"/>
                  </a:solidFill>
                  <a:latin typeface="Palatino"/>
                  <a:ea typeface="Palatino"/>
                  <a:cs typeface="Palatino"/>
                  <a:sym typeface="Palatino"/>
                </a:defRPr>
              </a:lvl1pPr>
            </a:lstStyle>
            <a:p>
              <a:pPr/>
              <a:r>
                <a:t>1</a:t>
              </a:r>
            </a:p>
          </p:txBody>
        </p:sp>
        <p:sp>
          <p:nvSpPr>
            <p:cNvPr id="227" name="Freeform 25"/>
            <p:cNvSpPr/>
            <p:nvPr/>
          </p:nvSpPr>
          <p:spPr>
            <a:xfrm>
              <a:off x="3646682" y="250128"/>
              <a:ext cx="459852" cy="349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4"/>
            </a:solidFill>
            <a:ln w="12700" cap="flat">
              <a:noFill/>
              <a:miter lim="400000"/>
            </a:ln>
            <a:effectLst/>
          </p:spPr>
          <p:txBody>
            <a:bodyPr wrap="square" lIns="38100" tIns="38100" rIns="38100" bIns="38100" numCol="1" anchor="ctr">
              <a:noAutofit/>
            </a:bodyPr>
            <a:lstStyle/>
            <a:p>
              <a:pPr>
                <a:defRPr>
                  <a:solidFill>
                    <a:srgbClr val="252D30"/>
                  </a:solidFill>
                  <a:latin typeface="Arial"/>
                  <a:ea typeface="Arial"/>
                  <a:cs typeface="Arial"/>
                  <a:sym typeface="Arial"/>
                </a:defRPr>
              </a:pPr>
            </a:p>
          </p:txBody>
        </p:sp>
        <p:sp>
          <p:nvSpPr>
            <p:cNvPr id="228" name="Freeform 25"/>
            <p:cNvSpPr/>
            <p:nvPr/>
          </p:nvSpPr>
          <p:spPr>
            <a:xfrm>
              <a:off x="3646682" y="2142605"/>
              <a:ext cx="459852" cy="34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4"/>
            </a:solidFill>
            <a:ln w="12700" cap="flat">
              <a:noFill/>
              <a:miter lim="400000"/>
            </a:ln>
            <a:effectLst/>
          </p:spPr>
          <p:txBody>
            <a:bodyPr wrap="square" lIns="38100" tIns="38100" rIns="38100" bIns="38100" numCol="1" anchor="ctr">
              <a:noAutofit/>
            </a:bodyPr>
            <a:lstStyle/>
            <a:p>
              <a:pPr>
                <a:defRPr>
                  <a:solidFill>
                    <a:srgbClr val="252D30"/>
                  </a:solidFill>
                  <a:latin typeface="Arial"/>
                  <a:ea typeface="Arial"/>
                  <a:cs typeface="Arial"/>
                  <a:sym typeface="Arial"/>
                </a:defRPr>
              </a:pPr>
            </a:p>
          </p:txBody>
        </p:sp>
        <p:sp>
          <p:nvSpPr>
            <p:cNvPr id="229" name="Freeform 25"/>
            <p:cNvSpPr/>
            <p:nvPr/>
          </p:nvSpPr>
          <p:spPr>
            <a:xfrm>
              <a:off x="3646682" y="4063617"/>
              <a:ext cx="459852" cy="34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4"/>
            </a:solidFill>
            <a:ln w="12700" cap="flat">
              <a:noFill/>
              <a:miter lim="400000"/>
            </a:ln>
            <a:effectLst/>
          </p:spPr>
          <p:txBody>
            <a:bodyPr wrap="square" lIns="38100" tIns="38100" rIns="38100" bIns="38100" numCol="1" anchor="ctr">
              <a:noAutofit/>
            </a:bodyPr>
            <a:lstStyle/>
            <a:p>
              <a:pPr>
                <a:defRPr>
                  <a:solidFill>
                    <a:srgbClr val="252D30"/>
                  </a:solidFill>
                  <a:latin typeface="Arial"/>
                  <a:ea typeface="Arial"/>
                  <a:cs typeface="Arial"/>
                  <a:sym typeface="Arial"/>
                </a:defRPr>
              </a:pPr>
            </a:p>
          </p:txBody>
        </p:sp>
        <p:sp>
          <p:nvSpPr>
            <p:cNvPr id="230" name="Freeform 25"/>
            <p:cNvSpPr/>
            <p:nvPr/>
          </p:nvSpPr>
          <p:spPr>
            <a:xfrm>
              <a:off x="3646682" y="5957886"/>
              <a:ext cx="459852" cy="349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4"/>
            </a:solidFill>
            <a:ln w="12700" cap="flat">
              <a:noFill/>
              <a:miter lim="400000"/>
            </a:ln>
            <a:effectLst/>
          </p:spPr>
          <p:txBody>
            <a:bodyPr wrap="square" lIns="38100" tIns="38100" rIns="38100" bIns="38100" numCol="1" anchor="ctr">
              <a:noAutofit/>
            </a:bodyPr>
            <a:lstStyle/>
            <a:p>
              <a:pPr>
                <a:defRPr>
                  <a:solidFill>
                    <a:srgbClr val="252D30"/>
                  </a:solidFill>
                  <a:latin typeface="Arial"/>
                  <a:ea typeface="Arial"/>
                  <a:cs typeface="Arial"/>
                  <a:sym typeface="Arial"/>
                </a:defRPr>
              </a:pPr>
            </a:p>
          </p:txBody>
        </p:sp>
        <p:sp>
          <p:nvSpPr>
            <p:cNvPr id="231" name="Professional…"/>
            <p:cNvSpPr/>
            <p:nvPr/>
          </p:nvSpPr>
          <p:spPr>
            <a:xfrm>
              <a:off x="0" y="1877789"/>
              <a:ext cx="287797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r">
                <a:defRPr b="1" sz="4700">
                  <a:solidFill>
                    <a:srgbClr val="FEFFFE"/>
                  </a:solidFill>
                  <a:latin typeface="Palatino"/>
                  <a:ea typeface="Palatino"/>
                  <a:cs typeface="Palatino"/>
                  <a:sym typeface="Palatino"/>
                </a:defRPr>
              </a:lvl1pPr>
            </a:lstStyle>
            <a:p>
              <a:pPr/>
              <a:r>
                <a:t>2</a:t>
              </a:r>
            </a:p>
          </p:txBody>
        </p:sp>
        <p:sp>
          <p:nvSpPr>
            <p:cNvPr id="232" name="Professional…"/>
            <p:cNvSpPr/>
            <p:nvPr/>
          </p:nvSpPr>
          <p:spPr>
            <a:xfrm>
              <a:off x="0" y="3701398"/>
              <a:ext cx="287797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r">
                <a:defRPr b="1" sz="4700">
                  <a:solidFill>
                    <a:srgbClr val="FEFFFE"/>
                  </a:solidFill>
                  <a:latin typeface="Palatino"/>
                  <a:ea typeface="Palatino"/>
                  <a:cs typeface="Palatino"/>
                  <a:sym typeface="Palatino"/>
                </a:defRPr>
              </a:lvl1pPr>
            </a:lstStyle>
            <a:p>
              <a:pPr/>
              <a:r>
                <a:t>3</a:t>
              </a:r>
            </a:p>
          </p:txBody>
        </p:sp>
        <p:sp>
          <p:nvSpPr>
            <p:cNvPr id="233" name="Professional…"/>
            <p:cNvSpPr/>
            <p:nvPr/>
          </p:nvSpPr>
          <p:spPr>
            <a:xfrm>
              <a:off x="0" y="5693070"/>
              <a:ext cx="287797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r">
                <a:defRPr b="1" sz="4700">
                  <a:solidFill>
                    <a:srgbClr val="FEFFFE"/>
                  </a:solidFill>
                  <a:latin typeface="Palatino"/>
                  <a:ea typeface="Palatino"/>
                  <a:cs typeface="Palatino"/>
                  <a:sym typeface="Palatino"/>
                </a:defRPr>
              </a:lvl1pPr>
            </a:lstStyle>
            <a:p>
              <a:pPr/>
              <a:r>
                <a:t>4</a:t>
              </a:r>
            </a:p>
          </p:txBody>
        </p:sp>
      </p:grpSp>
      <p:grpSp>
        <p:nvGrpSpPr>
          <p:cNvPr id="237" name="Группа 1"/>
          <p:cNvGrpSpPr/>
          <p:nvPr/>
        </p:nvGrpSpPr>
        <p:grpSpPr>
          <a:xfrm>
            <a:off x="6029986" y="828536"/>
            <a:ext cx="13320999" cy="1451221"/>
            <a:chOff x="0" y="0"/>
            <a:chExt cx="13320998" cy="1451220"/>
          </a:xfrm>
        </p:grpSpPr>
        <p:sp>
          <p:nvSpPr>
            <p:cNvPr id="235" name="Professional…"/>
            <p:cNvSpPr/>
            <p:nvPr/>
          </p:nvSpPr>
          <p:spPr>
            <a:xfrm>
              <a:off x="0" y="0"/>
              <a:ext cx="1305358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nSpc>
                  <a:spcPts val="11800"/>
                </a:lnSpc>
                <a:defRPr sz="7000">
                  <a:solidFill>
                    <a:srgbClr val="FEFFFE"/>
                  </a:solidFill>
                  <a:latin typeface="Palatino"/>
                  <a:ea typeface="Palatino"/>
                  <a:cs typeface="Palatino"/>
                  <a:sym typeface="Palatino"/>
                </a:defRPr>
              </a:lvl1pPr>
            </a:lstStyle>
            <a:p>
              <a:pPr/>
              <a:r>
                <a:t>Procedures in mesh refinement</a:t>
              </a:r>
            </a:p>
          </p:txBody>
        </p:sp>
        <p:sp>
          <p:nvSpPr>
            <p:cNvPr id="236" name="Овал 31"/>
            <p:cNvSpPr/>
            <p:nvPr/>
          </p:nvSpPr>
          <p:spPr>
            <a:xfrm>
              <a:off x="12436092" y="566314"/>
              <a:ext cx="884907" cy="884907"/>
            </a:xfrm>
            <a:prstGeom prst="ellipse">
              <a:avLst/>
            </a:prstGeom>
            <a:solidFill>
              <a:srgbClr val="93DB17"/>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37"/>
                                        </p:tgtEl>
                                        <p:attrNameLst>
                                          <p:attrName>style.visibility</p:attrName>
                                        </p:attrNameLst>
                                      </p:cBhvr>
                                      <p:to>
                                        <p:strVal val="visible"/>
                                      </p:to>
                                    </p:set>
                                    <p:anim calcmode="lin" valueType="num">
                                      <p:cBhvr>
                                        <p:cTn id="7" dur="500" fill="hold"/>
                                        <p:tgtEl>
                                          <p:spTgt spid="237"/>
                                        </p:tgtEl>
                                        <p:attrNameLst>
                                          <p:attrName>ppt_x</p:attrName>
                                        </p:attrNameLst>
                                      </p:cBhvr>
                                      <p:tavLst>
                                        <p:tav tm="0">
                                          <p:val>
                                            <p:strVal val="0-#ppt_w/2"/>
                                          </p:val>
                                        </p:tav>
                                        <p:tav tm="100000">
                                          <p:val>
                                            <p:strVal val="#ppt_x"/>
                                          </p:val>
                                        </p:tav>
                                      </p:tavLst>
                                    </p:anim>
                                    <p:anim calcmode="lin" valueType="num">
                                      <p:cBhvr>
                                        <p:cTn id="8" dur="500" fill="hold"/>
                                        <p:tgtEl>
                                          <p:spTgt spid="2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34"/>
                                        </p:tgtEl>
                                        <p:attrNameLst>
                                          <p:attrName>style.visibility</p:attrName>
                                        </p:attrNameLst>
                                      </p:cBhvr>
                                      <p:to>
                                        <p:strVal val="visible"/>
                                      </p:to>
                                    </p:set>
                                    <p:anim calcmode="lin" valueType="num">
                                      <p:cBhvr>
                                        <p:cTn id="13" dur="1000" fill="hold"/>
                                        <p:tgtEl>
                                          <p:spTgt spid="234"/>
                                        </p:tgtEl>
                                        <p:attrNameLst>
                                          <p:attrName>ppt_x</p:attrName>
                                        </p:attrNameLst>
                                      </p:cBhvr>
                                      <p:tavLst>
                                        <p:tav tm="0">
                                          <p:val>
                                            <p:strVal val="0-#ppt_w/2"/>
                                          </p:val>
                                        </p:tav>
                                        <p:tav tm="100000">
                                          <p:val>
                                            <p:strVal val="#ppt_x"/>
                                          </p:val>
                                        </p:tav>
                                      </p:tavLst>
                                    </p:anim>
                                    <p:anim calcmode="lin" valueType="num">
                                      <p:cBhvr>
                                        <p:cTn id="14" dur="1000" fill="hold"/>
                                        <p:tgtEl>
                                          <p:spTgt spid="23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3" fill="hold">
                                  <p:stCondLst>
                                    <p:cond delay="0"/>
                                  </p:stCondLst>
                                  <p:iterate type="el" backwards="0">
                                    <p:tmAbs val="0"/>
                                  </p:iterate>
                                  <p:childTnLst>
                                    <p:set>
                                      <p:cBhvr>
                                        <p:cTn id="18" fill="hold"/>
                                        <p:tgtEl>
                                          <p:spTgt spid="215"/>
                                        </p:tgtEl>
                                        <p:attrNameLst>
                                          <p:attrName>style.visibility</p:attrName>
                                        </p:attrNameLst>
                                      </p:cBhvr>
                                      <p:to>
                                        <p:strVal val="visible"/>
                                      </p:to>
                                    </p:set>
                                    <p:animEffect filter="fade" transition="in">
                                      <p:cBhvr>
                                        <p:cTn id="19" dur="500"/>
                                        <p:tgtEl>
                                          <p:spTgt spid="215"/>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2" presetID="2" grpId="4" fill="hold">
                                  <p:stCondLst>
                                    <p:cond delay="0"/>
                                  </p:stCondLst>
                                  <p:iterate type="el" backwards="0">
                                    <p:tmAbs val="0"/>
                                  </p:iterate>
                                  <p:childTnLst>
                                    <p:set>
                                      <p:cBhvr>
                                        <p:cTn id="23" fill="hold"/>
                                        <p:tgtEl>
                                          <p:spTgt spid="220"/>
                                        </p:tgtEl>
                                        <p:attrNameLst>
                                          <p:attrName>style.visibility</p:attrName>
                                        </p:attrNameLst>
                                      </p:cBhvr>
                                      <p:to>
                                        <p:strVal val="visible"/>
                                      </p:to>
                                    </p:set>
                                    <p:anim calcmode="lin" valueType="num">
                                      <p:cBhvr>
                                        <p:cTn id="24" dur="500" fill="hold"/>
                                        <p:tgtEl>
                                          <p:spTgt spid="220"/>
                                        </p:tgtEl>
                                        <p:attrNameLst>
                                          <p:attrName>ppt_x</p:attrName>
                                        </p:attrNameLst>
                                      </p:cBhvr>
                                      <p:tavLst>
                                        <p:tav tm="0">
                                          <p:val>
                                            <p:strVal val="1+#ppt_w/2"/>
                                          </p:val>
                                        </p:tav>
                                        <p:tav tm="100000">
                                          <p:val>
                                            <p:strVal val="#ppt_x"/>
                                          </p:val>
                                        </p:tav>
                                      </p:tavLst>
                                    </p:anim>
                                    <p:anim calcmode="lin" valueType="num">
                                      <p:cBhvr>
                                        <p:cTn id="25" dur="500" fill="hold"/>
                                        <p:tgtEl>
                                          <p:spTgt spid="2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2"/>
      <p:bldP build="whole" bldLvl="1" animBg="1" rev="0" advAuto="0" spid="215" grpId="3"/>
      <p:bldP build="whole" bldLvl="1" animBg="1" rev="0" advAuto="0" spid="237" grpId="1"/>
      <p:bldP build="whole" bldLvl="1" animBg="1" rev="0" advAuto="0" spid="220" grpId="4"/>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Screen Recording 2021-05-06 at 3.03.25 PM.mov" descr="Screen Recording 2021-05-06 at 3.03.25 PM.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537560"/>
            <a:ext cx="24384001" cy="15240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
                                        </p:tgtEl>
                                        <p:attrNameLst>
                                          <p:attrName>style.visibility</p:attrName>
                                        </p:attrNameLst>
                                      </p:cBhvr>
                                      <p:to>
                                        <p:strVal val="visible"/>
                                      </p:to>
                                    </p:set>
                                  </p:childTnLst>
                                </p:cTn>
                              </p:par>
                            </p:childTnLst>
                          </p:cTn>
                        </p:par>
                        <p:par>
                          <p:cTn id="7" fill="hold">
                            <p:stCondLst>
                              <p:cond delay="0"/>
                            </p:stCondLst>
                            <p:childTnLst>
                              <p:par>
                                <p:cTn id="8" presetClass="mediacall" nodeType="afterEffect" presetSubtype="0" presetID="1" grpId="2" fill="hold">
                                  <p:stCondLst>
                                    <p:cond delay="0"/>
                                  </p:stCondLst>
                                  <p:childTnLst>
                                    <p:cmd type="call" cmd="playFrom(0.0)">
                                      <p:cBhvr>
                                        <p:cTn id="9" dur="14416" fill="hold"/>
                                        <p:tgtEl>
                                          <p:spTgt spid="23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239"/>
                </p:tgtEl>
              </p:cMediaNode>
            </p:video>
            <p:seq concurrent="1" prevAc="none" nextAc="seek">
              <p:cTn id="11" evtFilter="cancelBubble" nodeType="interactiveSeq" restart="whenNotActive" fill="hold">
                <p:stCondLst>
                  <p:cond delay="0" evt="onClick">
                    <p:tgtEl>
                      <p:spTgt spid="239"/>
                    </p:tgtEl>
                  </p:cond>
                </p:stCondLst>
                <p:endSync delay="0" evt="end">
                  <p:rtn val="all"/>
                </p:endSync>
                <p:childTnLst>
                  <p:par>
                    <p:cTn id="12" fill="hold">
                      <p:stCondLst>
                        <p:cond delay="0"/>
                      </p:stCondLst>
                      <p:childTnLst>
                        <p:par>
                          <p:cTn id="13" fill="hold">
                            <p:stCondLst>
                              <p:cond delay="0"/>
                            </p:stCondLst>
                            <p:childTnLst>
                              <p:par>
                                <p:cTn id="14" presetClass="mediacall" nodeType="clickEffect" presetSubtype="0" presetID="2" fill="hold">
                                  <p:stCondLst>
                                    <p:cond delay="0"/>
                                  </p:stCondLst>
                                  <p:childTnLst>
                                    <p:cmd type="call" cmd="togglePause">
                                      <p:cBhvr>
                                        <p:cTn id="15" dur="1" fill="hold"/>
                                        <p:tgtEl>
                                          <p:spTgt spid="239"/>
                                        </p:tgtEl>
                                      </p:cBhvr>
                                    </p:cmd>
                                  </p:childTnLst>
                                </p:cTn>
                              </p:par>
                            </p:childTnLst>
                          </p:cTn>
                        </p:par>
                      </p:childTnLst>
                    </p:cTn>
                  </p:par>
                </p:childTnLst>
              </p:cTn>
              <p:nextCondLst>
                <p:cond delay="0" evt="onClick">
                  <p:tgtEl>
                    <p:spTgt spid="239"/>
                  </p:tgtEl>
                </p:cond>
              </p:nextCondLst>
            </p:seq>
          </p:childTnLst>
        </p:cTn>
      </p:par>
    </p:tnLst>
    <p:bldLst>
      <p:bldP build="whole" bldLvl="1" animBg="1" rev="0" advAuto="0" spid="239"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Screen Recording 2021-05-06 at 3.02.27 PM.mov" descr="Screen Recording 2021-05-06 at 3.02.27 PM.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78210" y="-364778"/>
            <a:ext cx="24740420" cy="1546276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1"/>
                                        </p:tgtEl>
                                        <p:attrNameLst>
                                          <p:attrName>style.visibility</p:attrName>
                                        </p:attrNameLst>
                                      </p:cBhvr>
                                      <p:to>
                                        <p:strVal val="visible"/>
                                      </p:to>
                                    </p:set>
                                  </p:childTnLst>
                                </p:cTn>
                              </p:par>
                            </p:childTnLst>
                          </p:cTn>
                        </p:par>
                        <p:par>
                          <p:cTn id="7" fill="hold">
                            <p:stCondLst>
                              <p:cond delay="0"/>
                            </p:stCondLst>
                            <p:childTnLst>
                              <p:par>
                                <p:cTn id="8" presetClass="mediacall" nodeType="afterEffect" presetSubtype="0" presetID="1" grpId="2" fill="hold">
                                  <p:stCondLst>
                                    <p:cond delay="0"/>
                                  </p:stCondLst>
                                  <p:childTnLst>
                                    <p:cmd type="call" cmd="playFrom(0.0)">
                                      <p:cBhvr>
                                        <p:cTn id="9" dur="14866" fill="hold"/>
                                        <p:tgtEl>
                                          <p:spTgt spid="24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241"/>
                </p:tgtEl>
              </p:cMediaNode>
            </p:video>
            <p:seq concurrent="1" prevAc="none" nextAc="seek">
              <p:cTn id="11" evtFilter="cancelBubble" nodeType="interactiveSeq" restart="whenNotActive" fill="hold">
                <p:stCondLst>
                  <p:cond delay="0" evt="onClick">
                    <p:tgtEl>
                      <p:spTgt spid="241"/>
                    </p:tgtEl>
                  </p:cond>
                </p:stCondLst>
                <p:endSync delay="0" evt="end">
                  <p:rtn val="all"/>
                </p:endSync>
                <p:childTnLst>
                  <p:par>
                    <p:cTn id="12" fill="hold">
                      <p:stCondLst>
                        <p:cond delay="0"/>
                      </p:stCondLst>
                      <p:childTnLst>
                        <p:par>
                          <p:cTn id="13" fill="hold">
                            <p:stCondLst>
                              <p:cond delay="0"/>
                            </p:stCondLst>
                            <p:childTnLst>
                              <p:par>
                                <p:cTn id="14" presetClass="mediacall" nodeType="clickEffect" presetSubtype="0" presetID="2" fill="hold">
                                  <p:stCondLst>
                                    <p:cond delay="0"/>
                                  </p:stCondLst>
                                  <p:childTnLst>
                                    <p:cmd type="call" cmd="togglePause">
                                      <p:cBhvr>
                                        <p:cTn id="15" dur="1" fill="hold"/>
                                        <p:tgtEl>
                                          <p:spTgt spid="241"/>
                                        </p:tgtEl>
                                      </p:cBhvr>
                                    </p:cmd>
                                  </p:childTnLst>
                                </p:cTn>
                              </p:par>
                            </p:childTnLst>
                          </p:cTn>
                        </p:par>
                      </p:childTnLst>
                    </p:cTn>
                  </p:par>
                </p:childTnLst>
              </p:cTn>
              <p:nextCondLst>
                <p:cond delay="0" evt="onClick">
                  <p:tgtEl>
                    <p:spTgt spid="241"/>
                  </p:tgtEl>
                </p:cond>
              </p:nextCondLst>
            </p:seq>
          </p:childTnLst>
        </p:cTn>
      </p:par>
    </p:tnLst>
    <p:bldLst>
      <p:bldP build="whole" bldLvl="1" animBg="1" rev="0" advAuto="0" spid="241"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43" name="Группа 1"/>
          <p:cNvSpPr txBox="1"/>
          <p:nvPr/>
        </p:nvSpPr>
        <p:spPr>
          <a:xfrm>
            <a:off x="1598540" y="767003"/>
            <a:ext cx="21175349" cy="18188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lnSpc>
                <a:spcPts val="11800"/>
              </a:lnSpc>
              <a:defRPr sz="7900">
                <a:solidFill>
                  <a:srgbClr val="FEFFFE"/>
                </a:solidFill>
                <a:latin typeface="Palatino"/>
                <a:ea typeface="Palatino"/>
                <a:cs typeface="Palatino"/>
                <a:sym typeface="Palatino"/>
              </a:defRPr>
            </a:lvl1pPr>
          </a:lstStyle>
          <a:p>
            <a:pPr/>
            <a:r>
              <a:t>Realizing the importance of mesh refinement</a:t>
            </a:r>
          </a:p>
        </p:txBody>
      </p:sp>
      <p:pic>
        <p:nvPicPr>
          <p:cNvPr id="244" name="Screen Shot 2021-05-06 at 3.05.51 PM.png" descr="Screen Shot 2021-05-06 at 3.05.51 PM.png"/>
          <p:cNvPicPr>
            <a:picLocks noChangeAspect="1"/>
          </p:cNvPicPr>
          <p:nvPr/>
        </p:nvPicPr>
        <p:blipFill>
          <a:blip r:embed="rId3">
            <a:extLst/>
          </a:blip>
          <a:stretch>
            <a:fillRect/>
          </a:stretch>
        </p:blipFill>
        <p:spPr>
          <a:xfrm>
            <a:off x="579414" y="3936017"/>
            <a:ext cx="11211061" cy="8504943"/>
          </a:xfrm>
          <a:prstGeom prst="rect">
            <a:avLst/>
          </a:prstGeom>
          <a:ln w="12700">
            <a:miter lim="400000"/>
          </a:ln>
        </p:spPr>
      </p:pic>
      <p:pic>
        <p:nvPicPr>
          <p:cNvPr id="245" name="Screen Shot 2021-05-06 at 3.06.30 PM.png" descr="Screen Shot 2021-05-06 at 3.06.30 PM.png"/>
          <p:cNvPicPr>
            <a:picLocks noChangeAspect="1"/>
          </p:cNvPicPr>
          <p:nvPr/>
        </p:nvPicPr>
        <p:blipFill>
          <a:blip r:embed="rId4">
            <a:extLst/>
          </a:blip>
          <a:stretch>
            <a:fillRect/>
          </a:stretch>
        </p:blipFill>
        <p:spPr>
          <a:xfrm>
            <a:off x="12158040" y="3936017"/>
            <a:ext cx="11980082" cy="850494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43"/>
                                        </p:tgtEl>
                                        <p:attrNameLst>
                                          <p:attrName>style.visibility</p:attrName>
                                        </p:attrNameLst>
                                      </p:cBhvr>
                                      <p:to>
                                        <p:strVal val="visible"/>
                                      </p:to>
                                    </p:set>
                                    <p:anim calcmode="lin" valueType="num">
                                      <p:cBhvr>
                                        <p:cTn id="7" dur="500" fill="hold"/>
                                        <p:tgtEl>
                                          <p:spTgt spid="243"/>
                                        </p:tgtEl>
                                        <p:attrNameLst>
                                          <p:attrName>ppt_x</p:attrName>
                                        </p:attrNameLst>
                                      </p:cBhvr>
                                      <p:tavLst>
                                        <p:tav tm="0">
                                          <p:val>
                                            <p:strVal val="0-#ppt_w/2"/>
                                          </p:val>
                                        </p:tav>
                                        <p:tav tm="100000">
                                          <p:val>
                                            <p:strVal val="#ppt_x"/>
                                          </p:val>
                                        </p:tav>
                                      </p:tavLst>
                                    </p:anim>
                                    <p:anim calcmode="lin" valueType="num">
                                      <p:cBhvr>
                                        <p:cTn id="8" dur="500" fill="hold"/>
                                        <p:tgtEl>
                                          <p:spTgt spid="2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44"/>
                                        </p:tgtEl>
                                        <p:attrNameLst>
                                          <p:attrName>style.visibility</p:attrName>
                                        </p:attrNameLst>
                                      </p:cBhvr>
                                      <p:to>
                                        <p:strVal val="visible"/>
                                      </p:to>
                                    </p:set>
                                    <p:anim calcmode="lin" valueType="num">
                                      <p:cBhvr>
                                        <p:cTn id="13" dur="1000" fill="hold"/>
                                        <p:tgtEl>
                                          <p:spTgt spid="244"/>
                                        </p:tgtEl>
                                        <p:attrNameLst>
                                          <p:attrName>ppt_x</p:attrName>
                                        </p:attrNameLst>
                                      </p:cBhvr>
                                      <p:tavLst>
                                        <p:tav tm="0">
                                          <p:val>
                                            <p:strVal val="0-#ppt_w/2"/>
                                          </p:val>
                                        </p:tav>
                                        <p:tav tm="100000">
                                          <p:val>
                                            <p:strVal val="#ppt_x"/>
                                          </p:val>
                                        </p:tav>
                                      </p:tavLst>
                                    </p:anim>
                                    <p:anim calcmode="lin" valueType="num">
                                      <p:cBhvr>
                                        <p:cTn id="14" dur="1000" fill="hold"/>
                                        <p:tgtEl>
                                          <p:spTgt spid="24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245"/>
                                        </p:tgtEl>
                                        <p:attrNameLst>
                                          <p:attrName>style.visibility</p:attrName>
                                        </p:attrNameLst>
                                      </p:cBhvr>
                                      <p:to>
                                        <p:strVal val="visible"/>
                                      </p:to>
                                    </p:set>
                                    <p:anim calcmode="lin" valueType="num">
                                      <p:cBhvr>
                                        <p:cTn id="19" dur="1000" fill="hold"/>
                                        <p:tgtEl>
                                          <p:spTgt spid="245"/>
                                        </p:tgtEl>
                                        <p:attrNameLst>
                                          <p:attrName>ppt_x</p:attrName>
                                        </p:attrNameLst>
                                      </p:cBhvr>
                                      <p:tavLst>
                                        <p:tav tm="0">
                                          <p:val>
                                            <p:strVal val="1+#ppt_w/2"/>
                                          </p:val>
                                        </p:tav>
                                        <p:tav tm="100000">
                                          <p:val>
                                            <p:strVal val="#ppt_x"/>
                                          </p:val>
                                        </p:tav>
                                      </p:tavLst>
                                    </p:anim>
                                    <p:anim calcmode="lin" valueType="num">
                                      <p:cBhvr>
                                        <p:cTn id="20" dur="1000" fill="hold"/>
                                        <p:tgtEl>
                                          <p:spTgt spid="2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4" grpId="2"/>
      <p:bldP build="whole" bldLvl="1" animBg="1" rev="0" advAuto="0" spid="245" grpId="3"/>
      <p:bldP build="whole" bldLvl="1" animBg="1" rev="0" advAuto="0" spid="243"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0" name="Группа 3"/>
          <p:cNvGrpSpPr/>
          <p:nvPr/>
        </p:nvGrpSpPr>
        <p:grpSpPr>
          <a:xfrm>
            <a:off x="248517" y="11389582"/>
            <a:ext cx="3596659" cy="1936577"/>
            <a:chOff x="0" y="107220"/>
            <a:chExt cx="3596657" cy="1936575"/>
          </a:xfrm>
        </p:grpSpPr>
        <p:sp>
          <p:nvSpPr>
            <p:cNvPr id="247" name="Прямоугольник 1"/>
            <p:cNvSpPr/>
            <p:nvPr/>
          </p:nvSpPr>
          <p:spPr>
            <a:xfrm>
              <a:off x="1" y="894602"/>
              <a:ext cx="3596657" cy="136077"/>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248" name="Прямоугольник 31"/>
            <p:cNvSpPr txBox="1"/>
            <p:nvPr/>
          </p:nvSpPr>
          <p:spPr>
            <a:xfrm>
              <a:off x="0" y="1381328"/>
              <a:ext cx="3596658" cy="6624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Dataset </a:t>
              </a:r>
            </a:p>
          </p:txBody>
        </p:sp>
        <p:sp>
          <p:nvSpPr>
            <p:cNvPr id="249" name="Треугольник 32"/>
            <p:cNvSpPr/>
            <p:nvPr/>
          </p:nvSpPr>
          <p:spPr>
            <a:xfrm rot="10800000">
              <a:off x="1611764" y="107220"/>
              <a:ext cx="373130" cy="321664"/>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nvGrpSpPr>
          <p:cNvPr id="255" name="Группа 2"/>
          <p:cNvGrpSpPr/>
          <p:nvPr/>
        </p:nvGrpSpPr>
        <p:grpSpPr>
          <a:xfrm>
            <a:off x="3858033" y="8923549"/>
            <a:ext cx="4809909" cy="3189955"/>
            <a:chOff x="0" y="142951"/>
            <a:chExt cx="4809908" cy="3189954"/>
          </a:xfrm>
        </p:grpSpPr>
        <p:sp>
          <p:nvSpPr>
            <p:cNvPr id="251" name="Прямоугольник 25"/>
            <p:cNvSpPr/>
            <p:nvPr/>
          </p:nvSpPr>
          <p:spPr>
            <a:xfrm>
              <a:off x="14682" y="1225151"/>
              <a:ext cx="4795227" cy="181424"/>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254" name="Группа 70"/>
            <p:cNvGrpSpPr/>
            <p:nvPr/>
          </p:nvGrpSpPr>
          <p:grpSpPr>
            <a:xfrm>
              <a:off x="0" y="142951"/>
              <a:ext cx="4795227" cy="3189956"/>
              <a:chOff x="0" y="142951"/>
              <a:chExt cx="4795226" cy="3189954"/>
            </a:xfrm>
          </p:grpSpPr>
          <p:sp>
            <p:nvSpPr>
              <p:cNvPr id="252" name="Прямоугольник 73"/>
              <p:cNvSpPr txBox="1"/>
              <p:nvPr/>
            </p:nvSpPr>
            <p:spPr>
              <a:xfrm>
                <a:off x="0" y="1841649"/>
                <a:ext cx="4795227" cy="1491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Input visualization  &amp; processing</a:t>
                </a:r>
              </a:p>
            </p:txBody>
          </p:sp>
          <p:sp>
            <p:nvSpPr>
              <p:cNvPr id="253" name="Треугольник 74"/>
              <p:cNvSpPr/>
              <p:nvPr/>
            </p:nvSpPr>
            <p:spPr>
              <a:xfrm rot="10800000">
                <a:off x="2148876" y="142951"/>
                <a:ext cx="497474" cy="428856"/>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260" name="Группа 4"/>
          <p:cNvGrpSpPr/>
          <p:nvPr/>
        </p:nvGrpSpPr>
        <p:grpSpPr>
          <a:xfrm>
            <a:off x="8485438" y="7418637"/>
            <a:ext cx="3806069" cy="2490784"/>
            <a:chOff x="0" y="113134"/>
            <a:chExt cx="3806068" cy="2490783"/>
          </a:xfrm>
        </p:grpSpPr>
        <p:sp>
          <p:nvSpPr>
            <p:cNvPr id="256" name="Прямоугольник 26"/>
            <p:cNvSpPr/>
            <p:nvPr/>
          </p:nvSpPr>
          <p:spPr>
            <a:xfrm>
              <a:off x="0" y="957646"/>
              <a:ext cx="3795037" cy="143583"/>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259" name="Группа 34"/>
            <p:cNvGrpSpPr/>
            <p:nvPr/>
          </p:nvGrpSpPr>
          <p:grpSpPr>
            <a:xfrm>
              <a:off x="11029" y="113134"/>
              <a:ext cx="3795040" cy="2490784"/>
              <a:chOff x="0" y="113134"/>
              <a:chExt cx="3795038" cy="2490783"/>
            </a:xfrm>
          </p:grpSpPr>
          <p:sp>
            <p:nvSpPr>
              <p:cNvPr id="257" name="Прямоугольник 38"/>
              <p:cNvSpPr txBox="1"/>
              <p:nvPr/>
            </p:nvSpPr>
            <p:spPr>
              <a:xfrm>
                <a:off x="0" y="1179402"/>
                <a:ext cx="3795039" cy="14245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Segmentation architecture</a:t>
                </a:r>
              </a:p>
            </p:txBody>
          </p:sp>
          <p:sp>
            <p:nvSpPr>
              <p:cNvPr id="258" name="Треугольник 54"/>
              <p:cNvSpPr/>
              <p:nvPr/>
            </p:nvSpPr>
            <p:spPr>
              <a:xfrm rot="10800000">
                <a:off x="1700663" y="113134"/>
                <a:ext cx="393711" cy="339406"/>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265" name="Группа 4"/>
          <p:cNvGrpSpPr/>
          <p:nvPr/>
        </p:nvGrpSpPr>
        <p:grpSpPr>
          <a:xfrm>
            <a:off x="16942515" y="3759963"/>
            <a:ext cx="4558559" cy="3764594"/>
            <a:chOff x="0" y="133208"/>
            <a:chExt cx="4558558" cy="3764593"/>
          </a:xfrm>
        </p:grpSpPr>
        <p:sp>
          <p:nvSpPr>
            <p:cNvPr id="261" name="Прямоугольник 26"/>
            <p:cNvSpPr/>
            <p:nvPr/>
          </p:nvSpPr>
          <p:spPr>
            <a:xfrm>
              <a:off x="0" y="1297338"/>
              <a:ext cx="4558559" cy="126306"/>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264" name="Группа 34"/>
            <p:cNvGrpSpPr/>
            <p:nvPr/>
          </p:nvGrpSpPr>
          <p:grpSpPr>
            <a:xfrm>
              <a:off x="-1" y="133208"/>
              <a:ext cx="4468410" cy="3764595"/>
              <a:chOff x="0" y="133208"/>
              <a:chExt cx="4468409" cy="3764593"/>
            </a:xfrm>
          </p:grpSpPr>
          <p:sp>
            <p:nvSpPr>
              <p:cNvPr id="262" name="Прямоугольник 38"/>
              <p:cNvSpPr txBox="1"/>
              <p:nvPr/>
            </p:nvSpPr>
            <p:spPr>
              <a:xfrm>
                <a:off x="-1" y="1456490"/>
                <a:ext cx="4468410" cy="24413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3D model generation &amp; visualizations</a:t>
                </a:r>
              </a:p>
            </p:txBody>
          </p:sp>
          <p:sp>
            <p:nvSpPr>
              <p:cNvPr id="263" name="Треугольник 54"/>
              <p:cNvSpPr/>
              <p:nvPr/>
            </p:nvSpPr>
            <p:spPr>
              <a:xfrm rot="10800000">
                <a:off x="2002420" y="133208"/>
                <a:ext cx="463568" cy="399628"/>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270" name="Группа 4"/>
          <p:cNvGrpSpPr/>
          <p:nvPr/>
        </p:nvGrpSpPr>
        <p:grpSpPr>
          <a:xfrm>
            <a:off x="12708604" y="5791329"/>
            <a:ext cx="3806069" cy="2582686"/>
            <a:chOff x="0" y="113134"/>
            <a:chExt cx="3806068" cy="2582685"/>
          </a:xfrm>
        </p:grpSpPr>
        <p:sp>
          <p:nvSpPr>
            <p:cNvPr id="266" name="Прямоугольник 26"/>
            <p:cNvSpPr/>
            <p:nvPr/>
          </p:nvSpPr>
          <p:spPr>
            <a:xfrm>
              <a:off x="0" y="957646"/>
              <a:ext cx="3795037" cy="143583"/>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269" name="Группа 34"/>
            <p:cNvGrpSpPr/>
            <p:nvPr/>
          </p:nvGrpSpPr>
          <p:grpSpPr>
            <a:xfrm>
              <a:off x="11029" y="113134"/>
              <a:ext cx="3795040" cy="2582687"/>
              <a:chOff x="0" y="113134"/>
              <a:chExt cx="3795038" cy="2582685"/>
            </a:xfrm>
          </p:grpSpPr>
          <p:sp>
            <p:nvSpPr>
              <p:cNvPr id="267" name="Прямоугольник 38"/>
              <p:cNvSpPr txBox="1"/>
              <p:nvPr/>
            </p:nvSpPr>
            <p:spPr>
              <a:xfrm>
                <a:off x="0" y="1179402"/>
                <a:ext cx="3795039" cy="15164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Mesh generation &amp; refinement</a:t>
                </a:r>
              </a:p>
            </p:txBody>
          </p:sp>
          <p:sp>
            <p:nvSpPr>
              <p:cNvPr id="268" name="Треугольник 54"/>
              <p:cNvSpPr/>
              <p:nvPr/>
            </p:nvSpPr>
            <p:spPr>
              <a:xfrm rot="10800000">
                <a:off x="1700663" y="113134"/>
                <a:ext cx="393711" cy="339406"/>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65"/>
                                        </p:tgtEl>
                                        <p:attrNameLst>
                                          <p:attrName>style.visibility</p:attrName>
                                        </p:attrNameLst>
                                      </p:cBhvr>
                                      <p:to>
                                        <p:strVal val="visible"/>
                                      </p:to>
                                    </p:set>
                                    <p:anim calcmode="lin" valueType="num">
                                      <p:cBhvr>
                                        <p:cTn id="7" dur="500" fill="hold"/>
                                        <p:tgtEl>
                                          <p:spTgt spid="265"/>
                                        </p:tgtEl>
                                        <p:attrNameLst>
                                          <p:attrName>ppt_x</p:attrName>
                                        </p:attrNameLst>
                                      </p:cBhvr>
                                      <p:tavLst>
                                        <p:tav tm="0">
                                          <p:val>
                                            <p:strVal val="#ppt_x"/>
                                          </p:val>
                                        </p:tav>
                                        <p:tav tm="100000">
                                          <p:val>
                                            <p:strVal val="#ppt_x"/>
                                          </p:val>
                                        </p:tav>
                                      </p:tavLst>
                                    </p:anim>
                                    <p:anim calcmode="lin" valueType="num">
                                      <p:cBhvr>
                                        <p:cTn id="8" dur="500" fill="hold"/>
                                        <p:tgtEl>
                                          <p:spTgt spid="2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5"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7" name="Группа 3"/>
          <p:cNvGrpSpPr/>
          <p:nvPr/>
        </p:nvGrpSpPr>
        <p:grpSpPr>
          <a:xfrm>
            <a:off x="1376500" y="4721687"/>
            <a:ext cx="9253933" cy="7172402"/>
            <a:chOff x="0" y="0"/>
            <a:chExt cx="9253932" cy="7172401"/>
          </a:xfrm>
        </p:grpSpPr>
        <p:sp>
          <p:nvSpPr>
            <p:cNvPr id="272" name="Прямоугольник 2"/>
            <p:cNvSpPr txBox="1"/>
            <p:nvPr/>
          </p:nvSpPr>
          <p:spPr>
            <a:xfrm>
              <a:off x="0" y="0"/>
              <a:ext cx="9253933" cy="12527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3800">
                  <a:solidFill>
                    <a:srgbClr val="96A4B2"/>
                  </a:solidFill>
                  <a:latin typeface="Palatino"/>
                  <a:ea typeface="Palatino"/>
                  <a:cs typeface="Palatino"/>
                  <a:sym typeface="Palatino"/>
                </a:defRPr>
              </a:lvl1pPr>
            </a:lstStyle>
            <a:p>
              <a:pPr/>
              <a:r>
                <a:t>Making small corrections in the cleaned mesh file</a:t>
              </a:r>
            </a:p>
          </p:txBody>
        </p:sp>
        <p:sp>
          <p:nvSpPr>
            <p:cNvPr id="273" name="Прямоугольник 2"/>
            <p:cNvSpPr txBox="1"/>
            <p:nvPr/>
          </p:nvSpPr>
          <p:spPr>
            <a:xfrm>
              <a:off x="0" y="1914160"/>
              <a:ext cx="9253933" cy="673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3800">
                  <a:solidFill>
                    <a:srgbClr val="96A4B2"/>
                  </a:solidFill>
                  <a:latin typeface="Palatino"/>
                  <a:ea typeface="Palatino"/>
                  <a:cs typeface="Palatino"/>
                  <a:sym typeface="Palatino"/>
                </a:defRPr>
              </a:lvl1pPr>
            </a:lstStyle>
            <a:p>
              <a:pPr/>
              <a:r>
                <a:t>Customizing the layer height</a:t>
              </a:r>
            </a:p>
          </p:txBody>
        </p:sp>
        <p:sp>
          <p:nvSpPr>
            <p:cNvPr id="274" name="Прямоугольник 2"/>
            <p:cNvSpPr txBox="1"/>
            <p:nvPr/>
          </p:nvSpPr>
          <p:spPr>
            <a:xfrm>
              <a:off x="0" y="3249337"/>
              <a:ext cx="9253933" cy="6737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3800">
                  <a:solidFill>
                    <a:srgbClr val="96A4B2"/>
                  </a:solidFill>
                  <a:latin typeface="Palatino"/>
                  <a:ea typeface="Palatino"/>
                  <a:cs typeface="Palatino"/>
                  <a:sym typeface="Palatino"/>
                </a:defRPr>
              </a:lvl1pPr>
            </a:lstStyle>
            <a:p>
              <a:pPr/>
              <a:r>
                <a:t>Adjusting the thickness (top, bottom)</a:t>
              </a:r>
            </a:p>
          </p:txBody>
        </p:sp>
        <p:sp>
          <p:nvSpPr>
            <p:cNvPr id="275" name="Прямоугольник 2"/>
            <p:cNvSpPr txBox="1"/>
            <p:nvPr/>
          </p:nvSpPr>
          <p:spPr>
            <a:xfrm>
              <a:off x="0" y="4584513"/>
              <a:ext cx="9253933" cy="12527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3800">
                  <a:solidFill>
                    <a:srgbClr val="96A4B2"/>
                  </a:solidFill>
                  <a:latin typeface="Palatino"/>
                  <a:ea typeface="Palatino"/>
                  <a:cs typeface="Palatino"/>
                  <a:sym typeface="Palatino"/>
                </a:defRPr>
              </a:lvl1pPr>
            </a:lstStyle>
            <a:p>
              <a:pPr/>
              <a:r>
                <a:t>Providing the infill percentage for portions of the 3D model </a:t>
              </a:r>
            </a:p>
          </p:txBody>
        </p:sp>
        <p:sp>
          <p:nvSpPr>
            <p:cNvPr id="276" name="Прямоугольник 2"/>
            <p:cNvSpPr txBox="1"/>
            <p:nvPr/>
          </p:nvSpPr>
          <p:spPr>
            <a:xfrm>
              <a:off x="0" y="6498674"/>
              <a:ext cx="9253933" cy="673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3800">
                  <a:solidFill>
                    <a:srgbClr val="96A4B2"/>
                  </a:solidFill>
                  <a:latin typeface="Palatino"/>
                  <a:ea typeface="Palatino"/>
                  <a:cs typeface="Palatino"/>
                  <a:sym typeface="Palatino"/>
                </a:defRPr>
              </a:lvl1pPr>
            </a:lstStyle>
            <a:p>
              <a:pPr/>
              <a:r>
                <a:t>Deciding the required print material</a:t>
              </a:r>
            </a:p>
          </p:txBody>
        </p:sp>
      </p:grpSp>
      <p:sp>
        <p:nvSpPr>
          <p:cNvPr id="278" name="Группа 1"/>
          <p:cNvSpPr txBox="1"/>
          <p:nvPr/>
        </p:nvSpPr>
        <p:spPr>
          <a:xfrm>
            <a:off x="4866721" y="1016486"/>
            <a:ext cx="16109670" cy="3746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lnSpc>
                <a:spcPts val="11800"/>
              </a:lnSpc>
              <a:defRPr sz="7800">
                <a:solidFill>
                  <a:srgbClr val="FEFFFE"/>
                </a:solidFill>
                <a:latin typeface="Palatino"/>
                <a:ea typeface="Palatino"/>
                <a:cs typeface="Palatino"/>
                <a:sym typeface="Palatino"/>
              </a:defRPr>
            </a:lvl1pPr>
          </a:lstStyle>
          <a:p>
            <a:pPr/>
            <a:r>
              <a:t>3D model in CURA software</a:t>
            </a:r>
          </a:p>
        </p:txBody>
      </p:sp>
      <p:sp>
        <p:nvSpPr>
          <p:cNvPr id="279" name="Овал 11"/>
          <p:cNvSpPr/>
          <p:nvPr/>
        </p:nvSpPr>
        <p:spPr>
          <a:xfrm>
            <a:off x="234641" y="6641406"/>
            <a:ext cx="653622" cy="660491"/>
          </a:xfrm>
          <a:prstGeom prst="ellipse">
            <a:avLst/>
          </a:prstGeom>
          <a:solidFill>
            <a:srgbClr val="93DB17"/>
          </a:solidFill>
          <a:ln w="12700">
            <a:miter lim="400000"/>
          </a:ln>
        </p:spPr>
        <p:txBody>
          <a:bodyPr lIns="38100" tIns="38100" rIns="38100" bIns="38100" anchor="ctr"/>
          <a:lstStyle/>
          <a:p>
            <a:pPr algn="ctr">
              <a:defRPr sz="3200">
                <a:solidFill>
                  <a:srgbClr val="FFFFFF"/>
                </a:solidFill>
                <a:latin typeface="Helvetica Light"/>
                <a:ea typeface="Helvetica Light"/>
                <a:cs typeface="Helvetica Light"/>
                <a:sym typeface="Helvetica Light"/>
              </a:defRPr>
            </a:pPr>
          </a:p>
        </p:txBody>
      </p:sp>
      <p:sp>
        <p:nvSpPr>
          <p:cNvPr id="280" name="Freeform 25"/>
          <p:cNvSpPr/>
          <p:nvPr/>
        </p:nvSpPr>
        <p:spPr>
          <a:xfrm>
            <a:off x="379643" y="6811635"/>
            <a:ext cx="363618" cy="320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4"/>
          </a:solidFill>
          <a:ln w="12700">
            <a:miter lim="400000"/>
          </a:ln>
        </p:spPr>
        <p:txBody>
          <a:bodyPr lIns="38100" tIns="38100" rIns="38100" bIns="38100" anchor="ctr"/>
          <a:lstStyle/>
          <a:p>
            <a:pPr>
              <a:defRPr>
                <a:solidFill>
                  <a:srgbClr val="252D30"/>
                </a:solidFill>
                <a:latin typeface="Arial"/>
                <a:ea typeface="Arial"/>
                <a:cs typeface="Arial"/>
                <a:sym typeface="Arial"/>
              </a:defRPr>
            </a:pPr>
          </a:p>
        </p:txBody>
      </p:sp>
      <p:sp>
        <p:nvSpPr>
          <p:cNvPr id="281" name="Овал 11"/>
          <p:cNvSpPr/>
          <p:nvPr/>
        </p:nvSpPr>
        <p:spPr>
          <a:xfrm>
            <a:off x="234641" y="7977643"/>
            <a:ext cx="653622" cy="660491"/>
          </a:xfrm>
          <a:prstGeom prst="ellipse">
            <a:avLst/>
          </a:prstGeom>
          <a:solidFill>
            <a:srgbClr val="93DB17"/>
          </a:solidFill>
          <a:ln w="12700">
            <a:miter lim="400000"/>
          </a:ln>
        </p:spPr>
        <p:txBody>
          <a:bodyPr lIns="38100" tIns="38100" rIns="38100" bIns="38100" anchor="ctr"/>
          <a:lstStyle/>
          <a:p>
            <a:pPr algn="ctr">
              <a:defRPr sz="3200">
                <a:solidFill>
                  <a:srgbClr val="FFFFFF"/>
                </a:solidFill>
                <a:latin typeface="Helvetica Light"/>
                <a:ea typeface="Helvetica Light"/>
                <a:cs typeface="Helvetica Light"/>
                <a:sym typeface="Helvetica Light"/>
              </a:defRPr>
            </a:pPr>
          </a:p>
        </p:txBody>
      </p:sp>
      <p:sp>
        <p:nvSpPr>
          <p:cNvPr id="282" name="Freeform 25"/>
          <p:cNvSpPr/>
          <p:nvPr/>
        </p:nvSpPr>
        <p:spPr>
          <a:xfrm>
            <a:off x="379643" y="8147871"/>
            <a:ext cx="363618" cy="320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4"/>
          </a:solidFill>
          <a:ln w="12700">
            <a:miter lim="400000"/>
          </a:ln>
        </p:spPr>
        <p:txBody>
          <a:bodyPr lIns="38100" tIns="38100" rIns="38100" bIns="38100" anchor="ctr"/>
          <a:lstStyle/>
          <a:p>
            <a:pPr>
              <a:defRPr>
                <a:solidFill>
                  <a:srgbClr val="252D30"/>
                </a:solidFill>
                <a:latin typeface="Arial"/>
                <a:ea typeface="Arial"/>
                <a:cs typeface="Arial"/>
                <a:sym typeface="Arial"/>
              </a:defRPr>
            </a:pPr>
          </a:p>
        </p:txBody>
      </p:sp>
      <p:sp>
        <p:nvSpPr>
          <p:cNvPr id="283" name="Овал 11"/>
          <p:cNvSpPr/>
          <p:nvPr/>
        </p:nvSpPr>
        <p:spPr>
          <a:xfrm>
            <a:off x="234641" y="9484108"/>
            <a:ext cx="653622" cy="660491"/>
          </a:xfrm>
          <a:prstGeom prst="ellipse">
            <a:avLst/>
          </a:prstGeom>
          <a:solidFill>
            <a:srgbClr val="93DB17"/>
          </a:solidFill>
          <a:ln w="12700">
            <a:miter lim="400000"/>
          </a:ln>
        </p:spPr>
        <p:txBody>
          <a:bodyPr lIns="38100" tIns="38100" rIns="38100" bIns="38100" anchor="ctr"/>
          <a:lstStyle/>
          <a:p>
            <a:pPr algn="ctr">
              <a:defRPr sz="3200">
                <a:solidFill>
                  <a:srgbClr val="FFFFFF"/>
                </a:solidFill>
                <a:latin typeface="Helvetica Light"/>
                <a:ea typeface="Helvetica Light"/>
                <a:cs typeface="Helvetica Light"/>
                <a:sym typeface="Helvetica Light"/>
              </a:defRPr>
            </a:pPr>
          </a:p>
        </p:txBody>
      </p:sp>
      <p:sp>
        <p:nvSpPr>
          <p:cNvPr id="284" name="Freeform 25"/>
          <p:cNvSpPr/>
          <p:nvPr/>
        </p:nvSpPr>
        <p:spPr>
          <a:xfrm>
            <a:off x="379643" y="9654337"/>
            <a:ext cx="363618" cy="320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4"/>
          </a:solidFill>
          <a:ln w="12700">
            <a:miter lim="400000"/>
          </a:ln>
        </p:spPr>
        <p:txBody>
          <a:bodyPr lIns="38100" tIns="38100" rIns="38100" bIns="38100" anchor="ctr"/>
          <a:lstStyle/>
          <a:p>
            <a:pPr>
              <a:defRPr>
                <a:solidFill>
                  <a:srgbClr val="252D30"/>
                </a:solidFill>
                <a:latin typeface="Arial"/>
                <a:ea typeface="Arial"/>
                <a:cs typeface="Arial"/>
                <a:sym typeface="Arial"/>
              </a:defRPr>
            </a:pPr>
          </a:p>
        </p:txBody>
      </p:sp>
      <p:sp>
        <p:nvSpPr>
          <p:cNvPr id="285" name="Овал 11"/>
          <p:cNvSpPr/>
          <p:nvPr/>
        </p:nvSpPr>
        <p:spPr>
          <a:xfrm>
            <a:off x="234641" y="11160803"/>
            <a:ext cx="653622" cy="660491"/>
          </a:xfrm>
          <a:prstGeom prst="ellipse">
            <a:avLst/>
          </a:prstGeom>
          <a:solidFill>
            <a:srgbClr val="93DB17"/>
          </a:solidFill>
          <a:ln w="12700">
            <a:miter lim="400000"/>
          </a:ln>
        </p:spPr>
        <p:txBody>
          <a:bodyPr lIns="38100" tIns="38100" rIns="38100" bIns="38100" anchor="ctr"/>
          <a:lstStyle/>
          <a:p>
            <a:pPr algn="ctr">
              <a:defRPr sz="3200">
                <a:solidFill>
                  <a:srgbClr val="FFFFFF"/>
                </a:solidFill>
                <a:latin typeface="Helvetica Light"/>
                <a:ea typeface="Helvetica Light"/>
                <a:cs typeface="Helvetica Light"/>
                <a:sym typeface="Helvetica Light"/>
              </a:defRPr>
            </a:pPr>
          </a:p>
        </p:txBody>
      </p:sp>
      <p:sp>
        <p:nvSpPr>
          <p:cNvPr id="286" name="Freeform 25"/>
          <p:cNvSpPr/>
          <p:nvPr/>
        </p:nvSpPr>
        <p:spPr>
          <a:xfrm>
            <a:off x="379643" y="11331031"/>
            <a:ext cx="363618" cy="320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4"/>
          </a:solidFill>
          <a:ln w="12700">
            <a:miter lim="400000"/>
          </a:ln>
        </p:spPr>
        <p:txBody>
          <a:bodyPr lIns="38100" tIns="38100" rIns="38100" bIns="38100" anchor="ctr"/>
          <a:lstStyle/>
          <a:p>
            <a:pPr>
              <a:defRPr>
                <a:solidFill>
                  <a:srgbClr val="252D30"/>
                </a:solidFill>
                <a:latin typeface="Arial"/>
                <a:ea typeface="Arial"/>
                <a:cs typeface="Arial"/>
                <a:sym typeface="Arial"/>
              </a:defRPr>
            </a:pPr>
          </a:p>
        </p:txBody>
      </p:sp>
      <p:sp>
        <p:nvSpPr>
          <p:cNvPr id="287" name="Овал 11"/>
          <p:cNvSpPr/>
          <p:nvPr/>
        </p:nvSpPr>
        <p:spPr>
          <a:xfrm>
            <a:off x="234641" y="5134940"/>
            <a:ext cx="653622" cy="660492"/>
          </a:xfrm>
          <a:prstGeom prst="ellipse">
            <a:avLst/>
          </a:prstGeom>
          <a:solidFill>
            <a:srgbClr val="93DB17"/>
          </a:solidFill>
          <a:ln w="12700">
            <a:miter lim="400000"/>
          </a:ln>
        </p:spPr>
        <p:txBody>
          <a:bodyPr lIns="38100" tIns="38100" rIns="38100" bIns="38100" anchor="ctr"/>
          <a:lstStyle/>
          <a:p>
            <a:pPr algn="ctr">
              <a:defRPr sz="3200">
                <a:solidFill>
                  <a:srgbClr val="FFFFFF"/>
                </a:solidFill>
                <a:latin typeface="Helvetica Light"/>
                <a:ea typeface="Helvetica Light"/>
                <a:cs typeface="Helvetica Light"/>
                <a:sym typeface="Helvetica Light"/>
              </a:defRPr>
            </a:pPr>
          </a:p>
        </p:txBody>
      </p:sp>
      <p:sp>
        <p:nvSpPr>
          <p:cNvPr id="288" name="Freeform 25"/>
          <p:cNvSpPr/>
          <p:nvPr/>
        </p:nvSpPr>
        <p:spPr>
          <a:xfrm>
            <a:off x="379643" y="5305169"/>
            <a:ext cx="363618" cy="320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4"/>
          </a:solidFill>
          <a:ln w="12700">
            <a:miter lim="400000"/>
          </a:ln>
        </p:spPr>
        <p:txBody>
          <a:bodyPr lIns="38100" tIns="38100" rIns="38100" bIns="38100" anchor="ctr"/>
          <a:lstStyle/>
          <a:p>
            <a:pPr>
              <a:defRPr>
                <a:solidFill>
                  <a:srgbClr val="252D30"/>
                </a:solidFill>
                <a:latin typeface="Arial"/>
                <a:ea typeface="Arial"/>
                <a:cs typeface="Arial"/>
                <a:sym typeface="Arial"/>
              </a:defRPr>
            </a:pPr>
          </a:p>
        </p:txBody>
      </p:sp>
      <p:pic>
        <p:nvPicPr>
          <p:cNvPr id="289" name="Screen Recording 2021-05-06 at 2.55.25 PM.mov" descr="Screen Recording 2021-05-06 at 2.55.25 PM.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0750584" y="3863102"/>
            <a:ext cx="13269640" cy="8293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78"/>
                                        </p:tgtEl>
                                        <p:attrNameLst>
                                          <p:attrName>style.visibility</p:attrName>
                                        </p:attrNameLst>
                                      </p:cBhvr>
                                      <p:to>
                                        <p:strVal val="visible"/>
                                      </p:to>
                                    </p:set>
                                    <p:anim calcmode="lin" valueType="num">
                                      <p:cBhvr>
                                        <p:cTn id="7" dur="500" fill="hold"/>
                                        <p:tgtEl>
                                          <p:spTgt spid="278"/>
                                        </p:tgtEl>
                                        <p:attrNameLst>
                                          <p:attrName>ppt_x</p:attrName>
                                        </p:attrNameLst>
                                      </p:cBhvr>
                                      <p:tavLst>
                                        <p:tav tm="0">
                                          <p:val>
                                            <p:strVal val="0-#ppt_w/2"/>
                                          </p:val>
                                        </p:tav>
                                        <p:tav tm="100000">
                                          <p:val>
                                            <p:strVal val="#ppt_x"/>
                                          </p:val>
                                        </p:tav>
                                      </p:tavLst>
                                    </p:anim>
                                    <p:anim calcmode="lin" valueType="num">
                                      <p:cBhvr>
                                        <p:cTn id="8" dur="500" fill="hold"/>
                                        <p:tgtEl>
                                          <p:spTgt spid="2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10" grpId="2" fill="hold">
                                  <p:stCondLst>
                                    <p:cond delay="0"/>
                                  </p:stCondLst>
                                  <p:iterate type="el" backwards="0">
                                    <p:tmAbs val="0"/>
                                  </p:iterate>
                                  <p:childTnLst>
                                    <p:set>
                                      <p:cBhvr>
                                        <p:cTn id="12" fill="hold"/>
                                        <p:tgtEl>
                                          <p:spTgt spid="287"/>
                                        </p:tgtEl>
                                        <p:attrNameLst>
                                          <p:attrName>style.visibility</p:attrName>
                                        </p:attrNameLst>
                                      </p:cBhvr>
                                      <p:to>
                                        <p:strVal val="visible"/>
                                      </p:to>
                                    </p:set>
                                    <p:animEffect filter="fade" transition="in">
                                      <p:cBhvr>
                                        <p:cTn id="13" dur="300"/>
                                        <p:tgtEl>
                                          <p:spTgt spid="287"/>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ID="10" grpId="3" fill="hold">
                                  <p:stCondLst>
                                    <p:cond delay="0"/>
                                  </p:stCondLst>
                                  <p:iterate type="el" backwards="0">
                                    <p:tmAbs val="0"/>
                                  </p:iterate>
                                  <p:childTnLst>
                                    <p:set>
                                      <p:cBhvr>
                                        <p:cTn id="17" fill="hold"/>
                                        <p:tgtEl>
                                          <p:spTgt spid="288"/>
                                        </p:tgtEl>
                                        <p:attrNameLst>
                                          <p:attrName>style.visibility</p:attrName>
                                        </p:attrNameLst>
                                      </p:cBhvr>
                                      <p:to>
                                        <p:strVal val="visible"/>
                                      </p:to>
                                    </p:set>
                                    <p:animEffect filter="fade" transition="in">
                                      <p:cBhvr>
                                        <p:cTn id="18" dur="300"/>
                                        <p:tgtEl>
                                          <p:spTgt spid="288"/>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ID="10" grpId="4" fill="hold">
                                  <p:stCondLst>
                                    <p:cond delay="0"/>
                                  </p:stCondLst>
                                  <p:iterate type="el" backwards="0">
                                    <p:tmAbs val="0"/>
                                  </p:iterate>
                                  <p:childTnLst>
                                    <p:set>
                                      <p:cBhvr>
                                        <p:cTn id="22" fill="hold"/>
                                        <p:tgtEl>
                                          <p:spTgt spid="279"/>
                                        </p:tgtEl>
                                        <p:attrNameLst>
                                          <p:attrName>style.visibility</p:attrName>
                                        </p:attrNameLst>
                                      </p:cBhvr>
                                      <p:to>
                                        <p:strVal val="visible"/>
                                      </p:to>
                                    </p:set>
                                    <p:animEffect filter="fade" transition="in">
                                      <p:cBhvr>
                                        <p:cTn id="23" dur="300"/>
                                        <p:tgtEl>
                                          <p:spTgt spid="279"/>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ID="10" grpId="5" fill="hold">
                                  <p:stCondLst>
                                    <p:cond delay="0"/>
                                  </p:stCondLst>
                                  <p:iterate type="el" backwards="0">
                                    <p:tmAbs val="0"/>
                                  </p:iterate>
                                  <p:childTnLst>
                                    <p:set>
                                      <p:cBhvr>
                                        <p:cTn id="27" fill="hold"/>
                                        <p:tgtEl>
                                          <p:spTgt spid="280"/>
                                        </p:tgtEl>
                                        <p:attrNameLst>
                                          <p:attrName>style.visibility</p:attrName>
                                        </p:attrNameLst>
                                      </p:cBhvr>
                                      <p:to>
                                        <p:strVal val="visible"/>
                                      </p:to>
                                    </p:set>
                                    <p:animEffect filter="fade" transition="in">
                                      <p:cBhvr>
                                        <p:cTn id="28" dur="300"/>
                                        <p:tgtEl>
                                          <p:spTgt spid="280"/>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10" grpId="6" fill="hold">
                                  <p:stCondLst>
                                    <p:cond delay="0"/>
                                  </p:stCondLst>
                                  <p:iterate type="el" backwards="0">
                                    <p:tmAbs val="0"/>
                                  </p:iterate>
                                  <p:childTnLst>
                                    <p:set>
                                      <p:cBhvr>
                                        <p:cTn id="32" fill="hold"/>
                                        <p:tgtEl>
                                          <p:spTgt spid="281"/>
                                        </p:tgtEl>
                                        <p:attrNameLst>
                                          <p:attrName>style.visibility</p:attrName>
                                        </p:attrNameLst>
                                      </p:cBhvr>
                                      <p:to>
                                        <p:strVal val="visible"/>
                                      </p:to>
                                    </p:set>
                                    <p:animEffect filter="fade" transition="in">
                                      <p:cBhvr>
                                        <p:cTn id="33" dur="300"/>
                                        <p:tgtEl>
                                          <p:spTgt spid="281"/>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ID="10" grpId="7" fill="hold">
                                  <p:stCondLst>
                                    <p:cond delay="0"/>
                                  </p:stCondLst>
                                  <p:iterate type="el" backwards="0">
                                    <p:tmAbs val="0"/>
                                  </p:iterate>
                                  <p:childTnLst>
                                    <p:set>
                                      <p:cBhvr>
                                        <p:cTn id="37" fill="hold"/>
                                        <p:tgtEl>
                                          <p:spTgt spid="282"/>
                                        </p:tgtEl>
                                        <p:attrNameLst>
                                          <p:attrName>style.visibility</p:attrName>
                                        </p:attrNameLst>
                                      </p:cBhvr>
                                      <p:to>
                                        <p:strVal val="visible"/>
                                      </p:to>
                                    </p:set>
                                    <p:animEffect filter="fade" transition="in">
                                      <p:cBhvr>
                                        <p:cTn id="38" dur="300"/>
                                        <p:tgtEl>
                                          <p:spTgt spid="282"/>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ID="10" grpId="8" fill="hold">
                                  <p:stCondLst>
                                    <p:cond delay="0"/>
                                  </p:stCondLst>
                                  <p:iterate type="el" backwards="0">
                                    <p:tmAbs val="0"/>
                                  </p:iterate>
                                  <p:childTnLst>
                                    <p:set>
                                      <p:cBhvr>
                                        <p:cTn id="42" fill="hold"/>
                                        <p:tgtEl>
                                          <p:spTgt spid="283"/>
                                        </p:tgtEl>
                                        <p:attrNameLst>
                                          <p:attrName>style.visibility</p:attrName>
                                        </p:attrNameLst>
                                      </p:cBhvr>
                                      <p:to>
                                        <p:strVal val="visible"/>
                                      </p:to>
                                    </p:set>
                                    <p:animEffect filter="fade" transition="in">
                                      <p:cBhvr>
                                        <p:cTn id="43" dur="300"/>
                                        <p:tgtEl>
                                          <p:spTgt spid="283"/>
                                        </p:tgtEl>
                                      </p:cBhvr>
                                    </p:animEffect>
                                  </p:childTnLst>
                                </p:cTn>
                              </p:par>
                            </p:childTnLst>
                          </p:cTn>
                        </p:par>
                      </p:childTnLst>
                    </p:cTn>
                  </p:par>
                  <p:par>
                    <p:cTn id="44" fill="hold">
                      <p:stCondLst>
                        <p:cond delay="indefinite"/>
                      </p:stCondLst>
                      <p:childTnLst>
                        <p:par>
                          <p:cTn id="45" fill="hold">
                            <p:stCondLst>
                              <p:cond delay="0"/>
                            </p:stCondLst>
                            <p:childTnLst>
                              <p:par>
                                <p:cTn id="46" presetClass="entr" nodeType="clickEffect" presetID="10" grpId="9" fill="hold">
                                  <p:stCondLst>
                                    <p:cond delay="0"/>
                                  </p:stCondLst>
                                  <p:iterate type="el" backwards="0">
                                    <p:tmAbs val="0"/>
                                  </p:iterate>
                                  <p:childTnLst>
                                    <p:set>
                                      <p:cBhvr>
                                        <p:cTn id="47" fill="hold"/>
                                        <p:tgtEl>
                                          <p:spTgt spid="284"/>
                                        </p:tgtEl>
                                        <p:attrNameLst>
                                          <p:attrName>style.visibility</p:attrName>
                                        </p:attrNameLst>
                                      </p:cBhvr>
                                      <p:to>
                                        <p:strVal val="visible"/>
                                      </p:to>
                                    </p:set>
                                    <p:animEffect filter="fade" transition="in">
                                      <p:cBhvr>
                                        <p:cTn id="48" dur="300"/>
                                        <p:tgtEl>
                                          <p:spTgt spid="284"/>
                                        </p:tgtEl>
                                      </p:cBhvr>
                                    </p:animEffect>
                                  </p:childTnLst>
                                </p:cTn>
                              </p:par>
                            </p:childTnLst>
                          </p:cTn>
                        </p:par>
                      </p:childTnLst>
                    </p:cTn>
                  </p:par>
                  <p:par>
                    <p:cTn id="49" fill="hold">
                      <p:stCondLst>
                        <p:cond delay="indefinite"/>
                      </p:stCondLst>
                      <p:childTnLst>
                        <p:par>
                          <p:cTn id="50" fill="hold">
                            <p:stCondLst>
                              <p:cond delay="0"/>
                            </p:stCondLst>
                            <p:childTnLst>
                              <p:par>
                                <p:cTn id="51" presetClass="entr" nodeType="clickEffect" presetID="10" grpId="10" fill="hold">
                                  <p:stCondLst>
                                    <p:cond delay="0"/>
                                  </p:stCondLst>
                                  <p:iterate type="el" backwards="0">
                                    <p:tmAbs val="0"/>
                                  </p:iterate>
                                  <p:childTnLst>
                                    <p:set>
                                      <p:cBhvr>
                                        <p:cTn id="52" fill="hold"/>
                                        <p:tgtEl>
                                          <p:spTgt spid="285"/>
                                        </p:tgtEl>
                                        <p:attrNameLst>
                                          <p:attrName>style.visibility</p:attrName>
                                        </p:attrNameLst>
                                      </p:cBhvr>
                                      <p:to>
                                        <p:strVal val="visible"/>
                                      </p:to>
                                    </p:set>
                                    <p:animEffect filter="fade" transition="in">
                                      <p:cBhvr>
                                        <p:cTn id="53" dur="300"/>
                                        <p:tgtEl>
                                          <p:spTgt spid="285"/>
                                        </p:tgtEl>
                                      </p:cBhvr>
                                    </p:animEffect>
                                  </p:childTnLst>
                                </p:cTn>
                              </p:par>
                            </p:childTnLst>
                          </p:cTn>
                        </p:par>
                      </p:childTnLst>
                    </p:cTn>
                  </p:par>
                  <p:par>
                    <p:cTn id="54" fill="hold">
                      <p:stCondLst>
                        <p:cond delay="indefinite"/>
                      </p:stCondLst>
                      <p:childTnLst>
                        <p:par>
                          <p:cTn id="55" fill="hold">
                            <p:stCondLst>
                              <p:cond delay="0"/>
                            </p:stCondLst>
                            <p:childTnLst>
                              <p:par>
                                <p:cTn id="56" presetClass="entr" nodeType="clickEffect" presetID="10" grpId="11" fill="hold">
                                  <p:stCondLst>
                                    <p:cond delay="0"/>
                                  </p:stCondLst>
                                  <p:iterate type="el" backwards="0">
                                    <p:tmAbs val="0"/>
                                  </p:iterate>
                                  <p:childTnLst>
                                    <p:set>
                                      <p:cBhvr>
                                        <p:cTn id="57" fill="hold"/>
                                        <p:tgtEl>
                                          <p:spTgt spid="286"/>
                                        </p:tgtEl>
                                        <p:attrNameLst>
                                          <p:attrName>style.visibility</p:attrName>
                                        </p:attrNameLst>
                                      </p:cBhvr>
                                      <p:to>
                                        <p:strVal val="visible"/>
                                      </p:to>
                                    </p:set>
                                    <p:animEffect filter="fade" transition="in">
                                      <p:cBhvr>
                                        <p:cTn id="58" dur="300"/>
                                        <p:tgtEl>
                                          <p:spTgt spid="286"/>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4" presetID="2" grpId="12" fill="hold">
                                  <p:stCondLst>
                                    <p:cond delay="0"/>
                                  </p:stCondLst>
                                  <p:iterate type="el" backwards="0">
                                    <p:tmAbs val="0"/>
                                  </p:iterate>
                                  <p:childTnLst>
                                    <p:set>
                                      <p:cBhvr>
                                        <p:cTn id="62" fill="hold"/>
                                        <p:tgtEl>
                                          <p:spTgt spid="277"/>
                                        </p:tgtEl>
                                        <p:attrNameLst>
                                          <p:attrName>style.visibility</p:attrName>
                                        </p:attrNameLst>
                                      </p:cBhvr>
                                      <p:to>
                                        <p:strVal val="visible"/>
                                      </p:to>
                                    </p:set>
                                    <p:anim calcmode="lin" valueType="num">
                                      <p:cBhvr>
                                        <p:cTn id="63" dur="500" fill="hold"/>
                                        <p:tgtEl>
                                          <p:spTgt spid="277"/>
                                        </p:tgtEl>
                                        <p:attrNameLst>
                                          <p:attrName>ppt_x</p:attrName>
                                        </p:attrNameLst>
                                      </p:cBhvr>
                                      <p:tavLst>
                                        <p:tav tm="0">
                                          <p:val>
                                            <p:strVal val="#ppt_x"/>
                                          </p:val>
                                        </p:tav>
                                        <p:tav tm="100000">
                                          <p:val>
                                            <p:strVal val="#ppt_x"/>
                                          </p:val>
                                        </p:tav>
                                      </p:tavLst>
                                    </p:anim>
                                    <p:anim calcmode="lin" valueType="num">
                                      <p:cBhvr>
                                        <p:cTn id="64" dur="500" fill="hold"/>
                                        <p:tgtEl>
                                          <p:spTgt spid="27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0" presetID="1" grpId="13" fill="hold">
                                  <p:stCondLst>
                                    <p:cond delay="0"/>
                                  </p:stCondLst>
                                  <p:iterate type="el" backwards="0">
                                    <p:tmAbs val="0"/>
                                  </p:iterate>
                                  <p:childTnLst>
                                    <p:set>
                                      <p:cBhvr>
                                        <p:cTn id="68" fill="hold"/>
                                        <p:tgtEl>
                                          <p:spTgt spid="289"/>
                                        </p:tgtEl>
                                        <p:attrNameLst>
                                          <p:attrName>style.visibility</p:attrName>
                                        </p:attrNameLst>
                                      </p:cBhvr>
                                      <p:to>
                                        <p:strVal val="visible"/>
                                      </p:to>
                                    </p:set>
                                  </p:childTnLst>
                                </p:cTn>
                              </p:par>
                            </p:childTnLst>
                          </p:cTn>
                        </p:par>
                        <p:par>
                          <p:cTn id="69" fill="hold">
                            <p:stCondLst>
                              <p:cond delay="0"/>
                            </p:stCondLst>
                            <p:childTnLst>
                              <p:par>
                                <p:cTn id="70" presetClass="mediacall" nodeType="afterEffect" presetSubtype="0" presetID="1" grpId="14" fill="hold">
                                  <p:stCondLst>
                                    <p:cond delay="0"/>
                                  </p:stCondLst>
                                  <p:childTnLst>
                                    <p:cmd type="call" cmd="playFrom(0.0)">
                                      <p:cBhvr>
                                        <p:cTn id="71" dur="10750" fill="hold"/>
                                        <p:tgtEl>
                                          <p:spTgt spid="28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2" fill="hold" display="0">
                  <p:stCondLst>
                    <p:cond delay="indefinite"/>
                  </p:stCondLst>
                </p:cTn>
                <p:tgtEl>
                  <p:spTgt spid="289"/>
                </p:tgtEl>
              </p:cMediaNode>
            </p:video>
            <p:seq concurrent="1" prevAc="none" nextAc="seek">
              <p:cTn id="73" evtFilter="cancelBubble" nodeType="interactiveSeq" restart="whenNotActive" fill="hold">
                <p:stCondLst>
                  <p:cond delay="0" evt="onClick">
                    <p:tgtEl>
                      <p:spTgt spid="289"/>
                    </p:tgtEl>
                  </p:cond>
                </p:stCondLst>
                <p:endSync delay="0" evt="end">
                  <p:rtn val="all"/>
                </p:endSync>
                <p:childTnLst>
                  <p:par>
                    <p:cTn id="74" fill="hold">
                      <p:stCondLst>
                        <p:cond delay="0"/>
                      </p:stCondLst>
                      <p:childTnLst>
                        <p:par>
                          <p:cTn id="75" fill="hold">
                            <p:stCondLst>
                              <p:cond delay="0"/>
                            </p:stCondLst>
                            <p:childTnLst>
                              <p:par>
                                <p:cTn id="76" presetClass="mediacall" nodeType="clickEffect" presetSubtype="0" presetID="2" fill="hold">
                                  <p:stCondLst>
                                    <p:cond delay="0"/>
                                  </p:stCondLst>
                                  <p:childTnLst>
                                    <p:cmd type="call" cmd="togglePause">
                                      <p:cBhvr>
                                        <p:cTn id="77" dur="1" fill="hold"/>
                                        <p:tgtEl>
                                          <p:spTgt spid="289"/>
                                        </p:tgtEl>
                                      </p:cBhvr>
                                    </p:cmd>
                                  </p:childTnLst>
                                </p:cTn>
                              </p:par>
                            </p:childTnLst>
                          </p:cTn>
                        </p:par>
                      </p:childTnLst>
                    </p:cTn>
                  </p:par>
                </p:childTnLst>
              </p:cTn>
              <p:nextCondLst>
                <p:cond delay="0" evt="onClick">
                  <p:tgtEl>
                    <p:spTgt spid="289"/>
                  </p:tgtEl>
                </p:cond>
              </p:nextCondLst>
            </p:seq>
          </p:childTnLst>
        </p:cTn>
      </p:par>
    </p:tnLst>
    <p:bldLst>
      <p:bldP build="whole" bldLvl="1" animBg="1" rev="0" advAuto="0" spid="289" grpId="13"/>
      <p:bldP build="whole" bldLvl="1" animBg="1" rev="0" advAuto="0" spid="288" grpId="3"/>
      <p:bldP build="whole" bldLvl="1" animBg="1" rev="0" advAuto="0" spid="278" grpId="1"/>
      <p:bldP build="whole" bldLvl="1" animBg="1" rev="0" advAuto="0" spid="283" grpId="8"/>
      <p:bldP build="whole" bldLvl="1" animBg="1" rev="0" advAuto="0" spid="285" grpId="10"/>
      <p:bldP build="whole" bldLvl="1" animBg="1" rev="0" advAuto="0" spid="286" grpId="11"/>
      <p:bldP build="whole" bldLvl="1" animBg="1" rev="0" advAuto="0" spid="281" grpId="6"/>
      <p:bldP build="whole" bldLvl="1" animBg="1" rev="0" advAuto="0" spid="277" grpId="12"/>
      <p:bldP build="whole" bldLvl="1" animBg="1" rev="0" advAuto="0" spid="282" grpId="7"/>
      <p:bldP build="whole" bldLvl="1" animBg="1" rev="0" advAuto="0" spid="287" grpId="2"/>
      <p:bldP build="whole" bldLvl="1" animBg="1" rev="0" advAuto="0" spid="279" grpId="4"/>
      <p:bldP build="whole" bldLvl="1" animBg="1" rev="0" advAuto="0" spid="280" grpId="5"/>
      <p:bldP build="whole" bldLvl="1" animBg="1" rev="0" advAuto="0" spid="284" grpId="9"/>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Группа 1"/>
          <p:cNvSpPr/>
          <p:nvPr/>
        </p:nvSpPr>
        <p:spPr>
          <a:xfrm>
            <a:off x="1816233" y="6218125"/>
            <a:ext cx="893133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20000"/>
              </a:lnSpc>
              <a:defRPr sz="3600">
                <a:solidFill>
                  <a:schemeClr val="accent5">
                    <a:satOff val="-3571"/>
                    <a:lumOff val="31274"/>
                  </a:schemeClr>
                </a:solidFill>
                <a:latin typeface="Palatino"/>
                <a:ea typeface="Palatino"/>
                <a:cs typeface="Palatino"/>
                <a:sym typeface="Palatino"/>
              </a:defRPr>
            </a:lvl1pPr>
          </a:lstStyle>
          <a:p>
            <a:pPr/>
            <a:r>
              <a:t>Having analyzed now well the model can segment each class of tumor, that capability can be considered as very helpful for intricate analysis of the tumor. The 3D modeling can be very useful for such purposes.</a:t>
            </a:r>
          </a:p>
        </p:txBody>
      </p:sp>
      <p:sp>
        <p:nvSpPr>
          <p:cNvPr id="292" name="Группа 1"/>
          <p:cNvSpPr/>
          <p:nvPr/>
        </p:nvSpPr>
        <p:spPr>
          <a:xfrm>
            <a:off x="1990589" y="2136549"/>
            <a:ext cx="1305358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11800"/>
              </a:lnSpc>
              <a:defRPr sz="7000">
                <a:solidFill>
                  <a:srgbClr val="FEFFFE"/>
                </a:solidFill>
                <a:latin typeface="Palatino"/>
                <a:ea typeface="Palatino"/>
                <a:cs typeface="Palatino"/>
                <a:sym typeface="Palatino"/>
              </a:defRPr>
            </a:pPr>
            <a:r>
              <a:t>Intricate analysis of </a:t>
            </a:r>
          </a:p>
          <a:p>
            <a:pPr>
              <a:lnSpc>
                <a:spcPts val="11800"/>
              </a:lnSpc>
              <a:defRPr sz="7000">
                <a:solidFill>
                  <a:srgbClr val="FEFFFE"/>
                </a:solidFill>
                <a:latin typeface="Palatino"/>
                <a:ea typeface="Palatino"/>
                <a:cs typeface="Palatino"/>
                <a:sym typeface="Palatino"/>
              </a:defRPr>
            </a:pPr>
            <a:r>
              <a:t>tumor</a:t>
            </a:r>
          </a:p>
        </p:txBody>
      </p:sp>
      <p:pic>
        <p:nvPicPr>
          <p:cNvPr id="293" name="Screen Shot 2021-05-06 at 3.08.44 PM.png" descr="Screen Shot 2021-05-06 at 3.08.44 PM.png"/>
          <p:cNvPicPr>
            <a:picLocks noChangeAspect="1"/>
          </p:cNvPicPr>
          <p:nvPr/>
        </p:nvPicPr>
        <p:blipFill>
          <a:blip r:embed="rId2">
            <a:extLst/>
          </a:blip>
          <a:stretch>
            <a:fillRect/>
          </a:stretch>
        </p:blipFill>
        <p:spPr>
          <a:xfrm>
            <a:off x="11304529" y="2613775"/>
            <a:ext cx="11523310" cy="89320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92"/>
                                        </p:tgtEl>
                                        <p:attrNameLst>
                                          <p:attrName>style.visibility</p:attrName>
                                        </p:attrNameLst>
                                      </p:cBhvr>
                                      <p:to>
                                        <p:strVal val="visible"/>
                                      </p:to>
                                    </p:set>
                                    <p:anim calcmode="lin" valueType="num">
                                      <p:cBhvr>
                                        <p:cTn id="7" dur="500" fill="hold"/>
                                        <p:tgtEl>
                                          <p:spTgt spid="292"/>
                                        </p:tgtEl>
                                        <p:attrNameLst>
                                          <p:attrName>ppt_x</p:attrName>
                                        </p:attrNameLst>
                                      </p:cBhvr>
                                      <p:tavLst>
                                        <p:tav tm="0">
                                          <p:val>
                                            <p:strVal val="0-#ppt_w/2"/>
                                          </p:val>
                                        </p:tav>
                                        <p:tav tm="100000">
                                          <p:val>
                                            <p:strVal val="#ppt_x"/>
                                          </p:val>
                                        </p:tav>
                                      </p:tavLst>
                                    </p:anim>
                                    <p:anim calcmode="lin" valueType="num">
                                      <p:cBhvr>
                                        <p:cTn id="8" dur="500" fill="hold"/>
                                        <p:tgtEl>
                                          <p:spTgt spid="2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91"/>
                                        </p:tgtEl>
                                        <p:attrNameLst>
                                          <p:attrName>style.visibility</p:attrName>
                                        </p:attrNameLst>
                                      </p:cBhvr>
                                      <p:to>
                                        <p:strVal val="visible"/>
                                      </p:to>
                                    </p:set>
                                    <p:anim calcmode="lin" valueType="num">
                                      <p:cBhvr>
                                        <p:cTn id="13" dur="500" fill="hold"/>
                                        <p:tgtEl>
                                          <p:spTgt spid="291"/>
                                        </p:tgtEl>
                                        <p:attrNameLst>
                                          <p:attrName>ppt_x</p:attrName>
                                        </p:attrNameLst>
                                      </p:cBhvr>
                                      <p:tavLst>
                                        <p:tav tm="0">
                                          <p:val>
                                            <p:strVal val="0-#ppt_w/2"/>
                                          </p:val>
                                        </p:tav>
                                        <p:tav tm="100000">
                                          <p:val>
                                            <p:strVal val="#ppt_x"/>
                                          </p:val>
                                        </p:tav>
                                      </p:tavLst>
                                    </p:anim>
                                    <p:anim calcmode="lin" valueType="num">
                                      <p:cBhvr>
                                        <p:cTn id="14" dur="500" fill="hold"/>
                                        <p:tgtEl>
                                          <p:spTgt spid="29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4" grpId="3" fill="hold">
                                  <p:stCondLst>
                                    <p:cond delay="0"/>
                                  </p:stCondLst>
                                  <p:iterate type="el" backwards="0">
                                    <p:tmAbs val="0"/>
                                  </p:iterate>
                                  <p:childTnLst>
                                    <p:set>
                                      <p:cBhvr>
                                        <p:cTn id="18" fill="hold"/>
                                        <p:tgtEl>
                                          <p:spTgt spid="293"/>
                                        </p:tgtEl>
                                        <p:attrNameLst>
                                          <p:attrName>style.visibility</p:attrName>
                                        </p:attrNameLst>
                                      </p:cBhvr>
                                      <p:to>
                                        <p:strVal val="visible"/>
                                      </p:to>
                                    </p:set>
                                    <p:animEffect filter="box(out)" transition="in">
                                      <p:cBhvr>
                                        <p:cTn id="19"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2" grpId="1"/>
      <p:bldP build="whole" bldLvl="1" animBg="1" rev="0" advAuto="0" spid="291" grpId="2"/>
      <p:bldP build="whole" bldLvl="1" animBg="1" rev="0" advAuto="0" spid="293"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0" name="Группа 3"/>
          <p:cNvGrpSpPr/>
          <p:nvPr/>
        </p:nvGrpSpPr>
        <p:grpSpPr>
          <a:xfrm>
            <a:off x="10895004" y="5554615"/>
            <a:ext cx="12695086" cy="4623091"/>
            <a:chOff x="0" y="0"/>
            <a:chExt cx="12695084" cy="4623089"/>
          </a:xfrm>
        </p:grpSpPr>
        <p:sp>
          <p:nvSpPr>
            <p:cNvPr id="295" name="Прямоугольник 2"/>
            <p:cNvSpPr txBox="1"/>
            <p:nvPr/>
          </p:nvSpPr>
          <p:spPr>
            <a:xfrm>
              <a:off x="781313" y="0"/>
              <a:ext cx="11913772" cy="8416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nSpc>
                  <a:spcPct val="200000"/>
                </a:lnSpc>
                <a:defRPr sz="3200">
                  <a:solidFill>
                    <a:schemeClr val="accent5">
                      <a:satOff val="-3571"/>
                      <a:lumOff val="31274"/>
                    </a:schemeClr>
                  </a:solidFill>
                  <a:latin typeface="Palatino"/>
                  <a:ea typeface="Palatino"/>
                  <a:cs typeface="Palatino"/>
                  <a:sym typeface="Palatino"/>
                </a:defRPr>
              </a:lvl1pPr>
            </a:lstStyle>
            <a:p>
              <a:pPr/>
              <a:r>
                <a:t>The t2 contrasted input file and the segmented tumor was taken</a:t>
              </a:r>
            </a:p>
          </p:txBody>
        </p:sp>
        <p:sp>
          <p:nvSpPr>
            <p:cNvPr id="296" name="Freeform 25"/>
            <p:cNvSpPr/>
            <p:nvPr/>
          </p:nvSpPr>
          <p:spPr>
            <a:xfrm>
              <a:off x="0" y="46466"/>
              <a:ext cx="603267" cy="458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1"/>
            </a:solidFill>
            <a:ln w="12700" cap="flat">
              <a:noFill/>
              <a:miter lim="400000"/>
            </a:ln>
            <a:effectLst/>
          </p:spPr>
          <p:txBody>
            <a:bodyPr wrap="square" lIns="38100" tIns="38100" rIns="38100" bIns="38100" numCol="1" anchor="ctr">
              <a:noAutofit/>
            </a:bodyPr>
            <a:lstStyle/>
            <a:p>
              <a:pPr>
                <a:defRPr>
                  <a:solidFill>
                    <a:srgbClr val="252D30"/>
                  </a:solidFill>
                  <a:latin typeface="Arial"/>
                  <a:ea typeface="Arial"/>
                  <a:cs typeface="Arial"/>
                  <a:sym typeface="Arial"/>
                </a:defRPr>
              </a:pPr>
            </a:p>
          </p:txBody>
        </p:sp>
        <p:sp>
          <p:nvSpPr>
            <p:cNvPr id="297" name="Freeform 25"/>
            <p:cNvSpPr/>
            <p:nvPr/>
          </p:nvSpPr>
          <p:spPr>
            <a:xfrm>
              <a:off x="0" y="1335123"/>
              <a:ext cx="603267" cy="45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1"/>
            </a:solidFill>
            <a:ln w="12700" cap="flat">
              <a:noFill/>
              <a:miter lim="400000"/>
            </a:ln>
            <a:effectLst/>
          </p:spPr>
          <p:txBody>
            <a:bodyPr wrap="square" lIns="38100" tIns="38100" rIns="38100" bIns="38100" numCol="1" anchor="ctr">
              <a:noAutofit/>
            </a:bodyPr>
            <a:lstStyle/>
            <a:p>
              <a:pPr>
                <a:defRPr>
                  <a:solidFill>
                    <a:srgbClr val="252D30"/>
                  </a:solidFill>
                  <a:latin typeface="Arial"/>
                  <a:ea typeface="Arial"/>
                  <a:cs typeface="Arial"/>
                  <a:sym typeface="Arial"/>
                </a:defRPr>
              </a:pPr>
            </a:p>
          </p:txBody>
        </p:sp>
        <p:sp>
          <p:nvSpPr>
            <p:cNvPr id="298" name="Freeform 25"/>
            <p:cNvSpPr/>
            <p:nvPr/>
          </p:nvSpPr>
          <p:spPr>
            <a:xfrm>
              <a:off x="0" y="2623780"/>
              <a:ext cx="603267" cy="45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1"/>
            </a:solidFill>
            <a:ln w="12700" cap="flat">
              <a:noFill/>
              <a:miter lim="400000"/>
            </a:ln>
            <a:effectLst/>
          </p:spPr>
          <p:txBody>
            <a:bodyPr wrap="square" lIns="38100" tIns="38100" rIns="38100" bIns="38100" numCol="1" anchor="ctr">
              <a:noAutofit/>
            </a:bodyPr>
            <a:lstStyle/>
            <a:p>
              <a:pPr>
                <a:defRPr>
                  <a:solidFill>
                    <a:srgbClr val="252D30"/>
                  </a:solidFill>
                  <a:latin typeface="Arial"/>
                  <a:ea typeface="Arial"/>
                  <a:cs typeface="Arial"/>
                  <a:sym typeface="Arial"/>
                </a:defRPr>
              </a:pPr>
            </a:p>
          </p:txBody>
        </p:sp>
        <p:sp>
          <p:nvSpPr>
            <p:cNvPr id="299" name="Freeform 25"/>
            <p:cNvSpPr/>
            <p:nvPr/>
          </p:nvSpPr>
          <p:spPr>
            <a:xfrm>
              <a:off x="0" y="4164975"/>
              <a:ext cx="603267" cy="45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6" y="16986"/>
                  </a:moveTo>
                  <a:lnTo>
                    <a:pt x="1627" y="10192"/>
                  </a:lnTo>
                  <a:lnTo>
                    <a:pt x="0" y="12666"/>
                  </a:lnTo>
                  <a:lnTo>
                    <a:pt x="6796" y="21600"/>
                  </a:lnTo>
                  <a:lnTo>
                    <a:pt x="21600" y="2181"/>
                  </a:lnTo>
                  <a:lnTo>
                    <a:pt x="19718" y="0"/>
                  </a:lnTo>
                  <a:lnTo>
                    <a:pt x="6796" y="16986"/>
                  </a:lnTo>
                </a:path>
              </a:pathLst>
            </a:custGeom>
            <a:solidFill>
              <a:schemeClr val="accent1"/>
            </a:solidFill>
            <a:ln w="12700" cap="flat">
              <a:noFill/>
              <a:miter lim="400000"/>
            </a:ln>
            <a:effectLst/>
          </p:spPr>
          <p:txBody>
            <a:bodyPr wrap="square" lIns="38100" tIns="38100" rIns="38100" bIns="38100" numCol="1" anchor="ctr">
              <a:noAutofit/>
            </a:bodyPr>
            <a:lstStyle/>
            <a:p>
              <a:pPr>
                <a:defRPr>
                  <a:solidFill>
                    <a:srgbClr val="252D30"/>
                  </a:solidFill>
                  <a:latin typeface="Arial"/>
                  <a:ea typeface="Arial"/>
                  <a:cs typeface="Arial"/>
                  <a:sym typeface="Arial"/>
                </a:defRPr>
              </a:pPr>
            </a:p>
          </p:txBody>
        </p:sp>
      </p:grpSp>
      <p:sp>
        <p:nvSpPr>
          <p:cNvPr id="301" name="Группа 1"/>
          <p:cNvSpPr/>
          <p:nvPr/>
        </p:nvSpPr>
        <p:spPr>
          <a:xfrm>
            <a:off x="11093113" y="2950284"/>
            <a:ext cx="1305358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6500">
                <a:solidFill>
                  <a:srgbClr val="FEFFFE"/>
                </a:solidFill>
                <a:latin typeface="Palatino"/>
                <a:ea typeface="Palatino"/>
                <a:cs typeface="Palatino"/>
                <a:sym typeface="Palatino"/>
              </a:defRPr>
            </a:lvl1pPr>
          </a:lstStyle>
          <a:p>
            <a:pPr/>
            <a:r>
              <a:t>Locating the position of tumor</a:t>
            </a:r>
          </a:p>
        </p:txBody>
      </p:sp>
      <p:sp>
        <p:nvSpPr>
          <p:cNvPr id="302" name="Прямоугольник 2"/>
          <p:cNvSpPr txBox="1"/>
          <p:nvPr/>
        </p:nvSpPr>
        <p:spPr>
          <a:xfrm>
            <a:off x="11691079" y="6775949"/>
            <a:ext cx="11913772" cy="8416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nSpc>
                <a:spcPct val="200000"/>
              </a:lnSpc>
              <a:defRPr sz="3200">
                <a:solidFill>
                  <a:schemeClr val="accent5">
                    <a:satOff val="-3571"/>
                    <a:lumOff val="31274"/>
                  </a:schemeClr>
                </a:solidFill>
                <a:latin typeface="Palatino"/>
                <a:ea typeface="Palatino"/>
                <a:cs typeface="Palatino"/>
                <a:sym typeface="Palatino"/>
              </a:defRPr>
            </a:lvl1pPr>
          </a:lstStyle>
          <a:p>
            <a:pPr/>
            <a:r>
              <a:t>The torch tensor was converted into normal 3D numpy array</a:t>
            </a:r>
          </a:p>
        </p:txBody>
      </p:sp>
      <p:sp>
        <p:nvSpPr>
          <p:cNvPr id="303" name="Прямоугольник 2"/>
          <p:cNvSpPr txBox="1"/>
          <p:nvPr/>
        </p:nvSpPr>
        <p:spPr>
          <a:xfrm>
            <a:off x="11691079" y="7997283"/>
            <a:ext cx="11913772" cy="127439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3200">
                <a:solidFill>
                  <a:schemeClr val="accent5">
                    <a:satOff val="-3571"/>
                    <a:lumOff val="31274"/>
                  </a:schemeClr>
                </a:solidFill>
                <a:latin typeface="Palatino"/>
                <a:ea typeface="Palatino"/>
                <a:cs typeface="Palatino"/>
                <a:sym typeface="Palatino"/>
              </a:defRPr>
            </a:lvl1pPr>
          </a:lstStyle>
          <a:p>
            <a:pPr/>
            <a:r>
              <a:t>Both the array were combined into one and the combined file was converted into mesh</a:t>
            </a:r>
          </a:p>
        </p:txBody>
      </p:sp>
      <p:sp>
        <p:nvSpPr>
          <p:cNvPr id="304" name="Прямоугольник 2"/>
          <p:cNvSpPr txBox="1"/>
          <p:nvPr/>
        </p:nvSpPr>
        <p:spPr>
          <a:xfrm>
            <a:off x="11691079" y="9651399"/>
            <a:ext cx="11913772" cy="8416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3200">
                <a:solidFill>
                  <a:schemeClr val="accent5">
                    <a:satOff val="-3571"/>
                    <a:lumOff val="31274"/>
                  </a:schemeClr>
                </a:solidFill>
                <a:latin typeface="Palatino"/>
                <a:ea typeface="Palatino"/>
                <a:cs typeface="Palatino"/>
                <a:sym typeface="Palatino"/>
              </a:defRPr>
            </a:lvl1pPr>
          </a:lstStyle>
          <a:p>
            <a:pPr/>
            <a:r>
              <a:t>The mesh was cleaned and 3D modeled</a:t>
            </a:r>
          </a:p>
        </p:txBody>
      </p:sp>
      <p:pic>
        <p:nvPicPr>
          <p:cNvPr id="305" name="Screen Shot 2021-05-06 at 3.09.19 PM.png" descr="Screen Shot 2021-05-06 at 3.09.19 PM.png"/>
          <p:cNvPicPr>
            <a:picLocks noChangeAspect="1"/>
          </p:cNvPicPr>
          <p:nvPr/>
        </p:nvPicPr>
        <p:blipFill>
          <a:blip r:embed="rId2">
            <a:extLst/>
          </a:blip>
          <a:stretch>
            <a:fillRect/>
          </a:stretch>
        </p:blipFill>
        <p:spPr>
          <a:xfrm>
            <a:off x="254428" y="3397615"/>
            <a:ext cx="10089774" cy="759828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01"/>
                                        </p:tgtEl>
                                        <p:attrNameLst>
                                          <p:attrName>style.visibility</p:attrName>
                                        </p:attrNameLst>
                                      </p:cBhvr>
                                      <p:to>
                                        <p:strVal val="visible"/>
                                      </p:to>
                                    </p:set>
                                    <p:anim calcmode="lin" valueType="num">
                                      <p:cBhvr>
                                        <p:cTn id="7" dur="500" fill="hold"/>
                                        <p:tgtEl>
                                          <p:spTgt spid="301"/>
                                        </p:tgtEl>
                                        <p:attrNameLst>
                                          <p:attrName>ppt_x</p:attrName>
                                        </p:attrNameLst>
                                      </p:cBhvr>
                                      <p:tavLst>
                                        <p:tav tm="0">
                                          <p:val>
                                            <p:strVal val="0-#ppt_w/2"/>
                                          </p:val>
                                        </p:tav>
                                        <p:tav tm="100000">
                                          <p:val>
                                            <p:strVal val="#ppt_x"/>
                                          </p:val>
                                        </p:tav>
                                      </p:tavLst>
                                    </p:anim>
                                    <p:anim calcmode="lin" valueType="num">
                                      <p:cBhvr>
                                        <p:cTn id="8" dur="500" fill="hold"/>
                                        <p:tgtEl>
                                          <p:spTgt spid="3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305"/>
                                        </p:tgtEl>
                                        <p:attrNameLst>
                                          <p:attrName>style.visibility</p:attrName>
                                        </p:attrNameLst>
                                      </p:cBhvr>
                                      <p:to>
                                        <p:strVal val="visible"/>
                                      </p:to>
                                    </p:set>
                                    <p:animEffect filter="box(out)" transition="in">
                                      <p:cBhvr>
                                        <p:cTn id="13"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5" grpId="2"/>
      <p:bldP build="whole" bldLvl="1" animBg="1" rev="0" advAuto="0" spid="301"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0" name="Группа 3"/>
          <p:cNvGrpSpPr/>
          <p:nvPr/>
        </p:nvGrpSpPr>
        <p:grpSpPr>
          <a:xfrm>
            <a:off x="248517" y="11389582"/>
            <a:ext cx="3596659" cy="1936577"/>
            <a:chOff x="0" y="107220"/>
            <a:chExt cx="3596657" cy="1936575"/>
          </a:xfrm>
        </p:grpSpPr>
        <p:sp>
          <p:nvSpPr>
            <p:cNvPr id="307" name="Прямоугольник 1"/>
            <p:cNvSpPr/>
            <p:nvPr/>
          </p:nvSpPr>
          <p:spPr>
            <a:xfrm>
              <a:off x="1" y="894602"/>
              <a:ext cx="3596657" cy="136077"/>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308" name="Прямоугольник 31"/>
            <p:cNvSpPr txBox="1"/>
            <p:nvPr/>
          </p:nvSpPr>
          <p:spPr>
            <a:xfrm>
              <a:off x="0" y="1381328"/>
              <a:ext cx="3596658" cy="6624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Dataset </a:t>
              </a:r>
            </a:p>
          </p:txBody>
        </p:sp>
        <p:sp>
          <p:nvSpPr>
            <p:cNvPr id="309" name="Треугольник 32"/>
            <p:cNvSpPr/>
            <p:nvPr/>
          </p:nvSpPr>
          <p:spPr>
            <a:xfrm rot="10800000">
              <a:off x="1611764" y="107220"/>
              <a:ext cx="373130" cy="321664"/>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nvGrpSpPr>
          <p:cNvPr id="315" name="Группа 2"/>
          <p:cNvGrpSpPr/>
          <p:nvPr/>
        </p:nvGrpSpPr>
        <p:grpSpPr>
          <a:xfrm>
            <a:off x="3981674" y="9114736"/>
            <a:ext cx="4535473" cy="2836820"/>
            <a:chOff x="0" y="113117"/>
            <a:chExt cx="4535472" cy="2836819"/>
          </a:xfrm>
        </p:grpSpPr>
        <p:sp>
          <p:nvSpPr>
            <p:cNvPr id="311" name="Прямоугольник 25"/>
            <p:cNvSpPr/>
            <p:nvPr/>
          </p:nvSpPr>
          <p:spPr>
            <a:xfrm>
              <a:off x="11618" y="969459"/>
              <a:ext cx="4430249" cy="97117"/>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314" name="Группа 70"/>
            <p:cNvGrpSpPr/>
            <p:nvPr/>
          </p:nvGrpSpPr>
          <p:grpSpPr>
            <a:xfrm>
              <a:off x="0" y="113117"/>
              <a:ext cx="4535473" cy="2836820"/>
              <a:chOff x="0" y="113117"/>
              <a:chExt cx="4535472" cy="2836819"/>
            </a:xfrm>
          </p:grpSpPr>
          <p:sp>
            <p:nvSpPr>
              <p:cNvPr id="312" name="Прямоугольник 73"/>
              <p:cNvSpPr txBox="1"/>
              <p:nvPr/>
            </p:nvSpPr>
            <p:spPr>
              <a:xfrm>
                <a:off x="0" y="1457292"/>
                <a:ext cx="4535473" cy="1492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Segmentation architecture</a:t>
                </a:r>
              </a:p>
            </p:txBody>
          </p:sp>
          <p:sp>
            <p:nvSpPr>
              <p:cNvPr id="313" name="Треугольник 74"/>
              <p:cNvSpPr/>
              <p:nvPr/>
            </p:nvSpPr>
            <p:spPr>
              <a:xfrm rot="10800000">
                <a:off x="1700400" y="113117"/>
                <a:ext cx="393650" cy="339353"/>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320" name="Группа 4"/>
          <p:cNvGrpSpPr/>
          <p:nvPr/>
        </p:nvGrpSpPr>
        <p:grpSpPr>
          <a:xfrm>
            <a:off x="8204840" y="7145413"/>
            <a:ext cx="4380489" cy="2585521"/>
            <a:chOff x="0" y="130209"/>
            <a:chExt cx="4380488" cy="2585520"/>
          </a:xfrm>
        </p:grpSpPr>
        <p:sp>
          <p:nvSpPr>
            <p:cNvPr id="316" name="Прямоугольник 26"/>
            <p:cNvSpPr/>
            <p:nvPr/>
          </p:nvSpPr>
          <p:spPr>
            <a:xfrm>
              <a:off x="0" y="1102176"/>
              <a:ext cx="4367793" cy="165252"/>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319" name="Группа 34"/>
            <p:cNvGrpSpPr/>
            <p:nvPr/>
          </p:nvGrpSpPr>
          <p:grpSpPr>
            <a:xfrm>
              <a:off x="12694" y="130209"/>
              <a:ext cx="4367795" cy="2585521"/>
              <a:chOff x="0" y="130209"/>
              <a:chExt cx="4367793" cy="2585520"/>
            </a:xfrm>
          </p:grpSpPr>
          <p:sp>
            <p:nvSpPr>
              <p:cNvPr id="317" name="Прямоугольник 38"/>
              <p:cNvSpPr txBox="1"/>
              <p:nvPr/>
            </p:nvSpPr>
            <p:spPr>
              <a:xfrm>
                <a:off x="0" y="1357400"/>
                <a:ext cx="4367794" cy="1358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Implementation</a:t>
                </a:r>
              </a:p>
            </p:txBody>
          </p:sp>
          <p:sp>
            <p:nvSpPr>
              <p:cNvPr id="318" name="Треугольник 54"/>
              <p:cNvSpPr/>
              <p:nvPr/>
            </p:nvSpPr>
            <p:spPr>
              <a:xfrm rot="10800000">
                <a:off x="1957331" y="130209"/>
                <a:ext cx="453131" cy="390629"/>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325" name="Группа 4"/>
          <p:cNvGrpSpPr/>
          <p:nvPr/>
        </p:nvGrpSpPr>
        <p:grpSpPr>
          <a:xfrm>
            <a:off x="16875649" y="3287566"/>
            <a:ext cx="3708178" cy="3011120"/>
            <a:chOff x="0" y="110225"/>
            <a:chExt cx="3708177" cy="3011118"/>
          </a:xfrm>
        </p:grpSpPr>
        <p:sp>
          <p:nvSpPr>
            <p:cNvPr id="321" name="Прямоугольник 26"/>
            <p:cNvSpPr/>
            <p:nvPr/>
          </p:nvSpPr>
          <p:spPr>
            <a:xfrm>
              <a:off x="0" y="933016"/>
              <a:ext cx="3697431" cy="139890"/>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324" name="Группа 34"/>
            <p:cNvGrpSpPr/>
            <p:nvPr/>
          </p:nvGrpSpPr>
          <p:grpSpPr>
            <a:xfrm>
              <a:off x="10745" y="110225"/>
              <a:ext cx="3697433" cy="3011119"/>
              <a:chOff x="0" y="110225"/>
              <a:chExt cx="3697431" cy="3011118"/>
            </a:xfrm>
          </p:grpSpPr>
          <p:sp>
            <p:nvSpPr>
              <p:cNvPr id="322" name="Прямоугольник 38"/>
              <p:cNvSpPr txBox="1"/>
              <p:nvPr/>
            </p:nvSpPr>
            <p:spPr>
              <a:xfrm>
                <a:off x="-1" y="1149068"/>
                <a:ext cx="3697433" cy="197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3D model generation &amp; visualizations</a:t>
                </a:r>
              </a:p>
            </p:txBody>
          </p:sp>
          <p:sp>
            <p:nvSpPr>
              <p:cNvPr id="323" name="Треугольник 54"/>
              <p:cNvSpPr/>
              <p:nvPr/>
            </p:nvSpPr>
            <p:spPr>
              <a:xfrm rot="10800000">
                <a:off x="1656923" y="110225"/>
                <a:ext cx="383585" cy="330676"/>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330" name="Группа 4"/>
          <p:cNvGrpSpPr/>
          <p:nvPr/>
        </p:nvGrpSpPr>
        <p:grpSpPr>
          <a:xfrm>
            <a:off x="12540245" y="5454610"/>
            <a:ext cx="3806069" cy="2515637"/>
            <a:chOff x="0" y="113134"/>
            <a:chExt cx="3806068" cy="2515636"/>
          </a:xfrm>
        </p:grpSpPr>
        <p:sp>
          <p:nvSpPr>
            <p:cNvPr id="326" name="Прямоугольник 26"/>
            <p:cNvSpPr/>
            <p:nvPr/>
          </p:nvSpPr>
          <p:spPr>
            <a:xfrm>
              <a:off x="0" y="957646"/>
              <a:ext cx="3795037" cy="143583"/>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329" name="Группа 34"/>
            <p:cNvGrpSpPr/>
            <p:nvPr/>
          </p:nvGrpSpPr>
          <p:grpSpPr>
            <a:xfrm>
              <a:off x="11029" y="113134"/>
              <a:ext cx="3795040" cy="2515638"/>
              <a:chOff x="0" y="113134"/>
              <a:chExt cx="3795038" cy="2515636"/>
            </a:xfrm>
          </p:grpSpPr>
          <p:sp>
            <p:nvSpPr>
              <p:cNvPr id="327" name="Прямоугольник 38"/>
              <p:cNvSpPr txBox="1"/>
              <p:nvPr/>
            </p:nvSpPr>
            <p:spPr>
              <a:xfrm>
                <a:off x="0" y="1179402"/>
                <a:ext cx="3795039" cy="14493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Mesh generation &amp; refinement</a:t>
                </a:r>
              </a:p>
            </p:txBody>
          </p:sp>
          <p:sp>
            <p:nvSpPr>
              <p:cNvPr id="328" name="Треугольник 54"/>
              <p:cNvSpPr/>
              <p:nvPr/>
            </p:nvSpPr>
            <p:spPr>
              <a:xfrm rot="10800000">
                <a:off x="1700663" y="113134"/>
                <a:ext cx="393711" cy="339406"/>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grpSp>
        <p:nvGrpSpPr>
          <p:cNvPr id="335" name="Группа 4"/>
          <p:cNvGrpSpPr/>
          <p:nvPr/>
        </p:nvGrpSpPr>
        <p:grpSpPr>
          <a:xfrm>
            <a:off x="20454010" y="1366198"/>
            <a:ext cx="3708178" cy="2733790"/>
            <a:chOff x="0" y="110225"/>
            <a:chExt cx="3708177" cy="2733789"/>
          </a:xfrm>
        </p:grpSpPr>
        <p:sp>
          <p:nvSpPr>
            <p:cNvPr id="331" name="Прямоугольник 26"/>
            <p:cNvSpPr/>
            <p:nvPr/>
          </p:nvSpPr>
          <p:spPr>
            <a:xfrm>
              <a:off x="0" y="933016"/>
              <a:ext cx="3697431" cy="139890"/>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334" name="Группа 34"/>
            <p:cNvGrpSpPr/>
            <p:nvPr/>
          </p:nvGrpSpPr>
          <p:grpSpPr>
            <a:xfrm>
              <a:off x="10746" y="110225"/>
              <a:ext cx="3697432" cy="2733790"/>
              <a:chOff x="0" y="110225"/>
              <a:chExt cx="3697431" cy="2733789"/>
            </a:xfrm>
          </p:grpSpPr>
          <p:sp>
            <p:nvSpPr>
              <p:cNvPr id="332" name="Прямоугольник 38"/>
              <p:cNvSpPr txBox="1"/>
              <p:nvPr/>
            </p:nvSpPr>
            <p:spPr>
              <a:xfrm>
                <a:off x="-1" y="1149068"/>
                <a:ext cx="3697433" cy="16949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Concluding remarks</a:t>
                </a:r>
              </a:p>
            </p:txBody>
          </p:sp>
          <p:sp>
            <p:nvSpPr>
              <p:cNvPr id="333" name="Треугольник 54"/>
              <p:cNvSpPr/>
              <p:nvPr/>
            </p:nvSpPr>
            <p:spPr>
              <a:xfrm rot="10800000">
                <a:off x="1656923" y="110225"/>
                <a:ext cx="383585" cy="330676"/>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35"/>
                                        </p:tgtEl>
                                        <p:attrNameLst>
                                          <p:attrName>style.visibility</p:attrName>
                                        </p:attrNameLst>
                                      </p:cBhvr>
                                      <p:to>
                                        <p:strVal val="visible"/>
                                      </p:to>
                                    </p:set>
                                    <p:anim calcmode="lin" valueType="num">
                                      <p:cBhvr>
                                        <p:cTn id="7" dur="500" fill="hold"/>
                                        <p:tgtEl>
                                          <p:spTgt spid="335"/>
                                        </p:tgtEl>
                                        <p:attrNameLst>
                                          <p:attrName>ppt_x</p:attrName>
                                        </p:attrNameLst>
                                      </p:cBhvr>
                                      <p:tavLst>
                                        <p:tav tm="0">
                                          <p:val>
                                            <p:strVal val="#ppt_x"/>
                                          </p:val>
                                        </p:tav>
                                        <p:tav tm="100000">
                                          <p:val>
                                            <p:strVal val="#ppt_x"/>
                                          </p:val>
                                        </p:tav>
                                      </p:tavLst>
                                    </p:anim>
                                    <p:anim calcmode="lin" valueType="num">
                                      <p:cBhvr>
                                        <p:cTn id="8"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0" name="Таблица 1"/>
          <p:cNvGraphicFramePr/>
          <p:nvPr/>
        </p:nvGraphicFramePr>
        <p:xfrm>
          <a:off x="860755" y="2338215"/>
          <a:ext cx="22306456" cy="1079262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160294"/>
                <a:gridCol w="2750165"/>
                <a:gridCol w="5475412"/>
                <a:gridCol w="3255163"/>
                <a:gridCol w="4021453"/>
              </a:tblGrid>
              <a:tr h="1360278">
                <a:tc>
                  <a:txBody>
                    <a:bodyPr/>
                    <a:lstStyle/>
                    <a:p>
                      <a:pPr>
                        <a:defRPr sz="1800">
                          <a:solidFill>
                            <a:srgbClr val="000000"/>
                          </a:solidFill>
                        </a:defRPr>
                      </a:pPr>
                      <a:r>
                        <a:rPr b="1" sz="2500">
                          <a:solidFill>
                            <a:schemeClr val="accent4"/>
                          </a:solidFill>
                          <a:latin typeface="Palatino"/>
                          <a:ea typeface="Palatino"/>
                          <a:cs typeface="Palatino"/>
                          <a:sym typeface="Palatino"/>
                        </a:rPr>
                        <a:t>Paper title</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solidFill>
                      <a:schemeClr val="accent1"/>
                    </a:solidFill>
                  </a:tcPr>
                </a:tc>
                <a:tc>
                  <a:txBody>
                    <a:bodyPr/>
                    <a:lstStyle/>
                    <a:p>
                      <a:pPr>
                        <a:defRPr sz="1800">
                          <a:solidFill>
                            <a:srgbClr val="000000"/>
                          </a:solidFill>
                        </a:defRPr>
                      </a:pPr>
                      <a:r>
                        <a:rPr b="1" sz="2500">
                          <a:solidFill>
                            <a:schemeClr val="accent4"/>
                          </a:solidFill>
                          <a:latin typeface="Palatino"/>
                          <a:ea typeface="Palatino"/>
                          <a:cs typeface="Palatino"/>
                          <a:sym typeface="Palatino"/>
                        </a:rPr>
                        <a:t>Year</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solidFill>
                      <a:schemeClr val="accent1"/>
                    </a:solidFill>
                  </a:tcPr>
                </a:tc>
                <a:tc>
                  <a:txBody>
                    <a:bodyPr/>
                    <a:lstStyle/>
                    <a:p>
                      <a:pPr>
                        <a:defRPr sz="1800">
                          <a:solidFill>
                            <a:srgbClr val="000000"/>
                          </a:solidFill>
                        </a:defRPr>
                      </a:pPr>
                      <a:r>
                        <a:rPr b="1" sz="2500">
                          <a:solidFill>
                            <a:schemeClr val="accent4"/>
                          </a:solidFill>
                          <a:latin typeface="Palatino"/>
                          <a:ea typeface="Palatino"/>
                          <a:cs typeface="Palatino"/>
                          <a:sym typeface="Palatino"/>
                        </a:rPr>
                        <a:t>Overall idea</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solidFill>
                      <a:schemeClr val="accent1"/>
                    </a:solidFill>
                  </a:tcPr>
                </a:tc>
                <a:tc>
                  <a:txBody>
                    <a:bodyPr/>
                    <a:lstStyle/>
                    <a:p>
                      <a:pPr>
                        <a:defRPr sz="1800">
                          <a:solidFill>
                            <a:srgbClr val="000000"/>
                          </a:solidFill>
                        </a:defRPr>
                      </a:pPr>
                      <a:r>
                        <a:rPr b="1" sz="2500">
                          <a:solidFill>
                            <a:schemeClr val="accent4"/>
                          </a:solidFill>
                          <a:latin typeface="Palatino"/>
                          <a:ea typeface="Palatino"/>
                          <a:cs typeface="Palatino"/>
                          <a:sym typeface="Palatino"/>
                        </a:rPr>
                        <a:t>Dataset</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solidFill>
                      <a:schemeClr val="accent1"/>
                    </a:solidFill>
                  </a:tcPr>
                </a:tc>
                <a:tc>
                  <a:txBody>
                    <a:bodyPr/>
                    <a:lstStyle/>
                    <a:p>
                      <a:pPr>
                        <a:defRPr sz="1800">
                          <a:solidFill>
                            <a:srgbClr val="000000"/>
                          </a:solidFill>
                        </a:defRPr>
                      </a:pPr>
                      <a:r>
                        <a:rPr b="1" sz="2500">
                          <a:solidFill>
                            <a:schemeClr val="accent4"/>
                          </a:solidFill>
                          <a:latin typeface="Palatino"/>
                          <a:ea typeface="Palatino"/>
                          <a:cs typeface="Palatino"/>
                          <a:sym typeface="Palatino"/>
                        </a:rPr>
                        <a:t>Limitations</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solidFill>
                      <a:schemeClr val="accent1"/>
                    </a:solidFill>
                  </a:tcPr>
                </a:tc>
              </a:tr>
              <a:tr h="2818796">
                <a:tc>
                  <a:txBody>
                    <a:bodyPr/>
                    <a:lstStyle/>
                    <a:p>
                      <a:pPr algn="l">
                        <a:defRPr sz="1800">
                          <a:solidFill>
                            <a:srgbClr val="000000"/>
                          </a:solidFill>
                        </a:defRPr>
                      </a:pPr>
                      <a:r>
                        <a:rPr sz="2500">
                          <a:solidFill>
                            <a:srgbClr val="FEFFFE"/>
                          </a:solidFill>
                          <a:latin typeface="Palatino"/>
                          <a:ea typeface="Palatino"/>
                          <a:cs typeface="Palatino"/>
                          <a:sym typeface="Palatino"/>
                        </a:rPr>
                        <a:t>3D U-Net: Learning Dense Volumetric Segmentation from Sparse Annotation </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2016</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Proposed network for volumetric segmentation that learns from sparsely annotated volumetric image. The implementation performs on-the-fly elastic deformations for efficient data augmentation during training. </a:t>
                      </a:r>
                    </a:p>
                  </a:txBody>
                  <a:tcPr marL="45720" marR="45720" marT="45720" marB="45720" anchor="t"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BraTS 2015</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Though forms the base for many 3D image segementation, not accurate enough</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r>
              <a:tr h="2938973">
                <a:tc>
                  <a:txBody>
                    <a:bodyPr/>
                    <a:lstStyle/>
                    <a:p>
                      <a:pPr algn="l">
                        <a:defRPr sz="1800">
                          <a:solidFill>
                            <a:srgbClr val="000000"/>
                          </a:solidFill>
                        </a:defRPr>
                      </a:pPr>
                      <a:r>
                        <a:rPr sz="2500">
                          <a:solidFill>
                            <a:srgbClr val="FEFFFE"/>
                          </a:solidFill>
                          <a:latin typeface="Palatino"/>
                          <a:ea typeface="Palatino"/>
                          <a:cs typeface="Palatino"/>
                          <a:sym typeface="Palatino"/>
                        </a:rPr>
                        <a:t>KiU-Net: Overcomplete Convolutional Architectures for Biomedical Image and Volumetric Segmentation</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2020</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Design a new architecture for image segmentation- KiU-Net  : an overcomplete convolutional network Kite-Net which learns to capture fine details and accurate edges of the input</a:t>
                      </a:r>
                    </a:p>
                  </a:txBody>
                  <a:tcPr marL="45720" marR="45720" marT="45720" marB="45720" anchor="t"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BraTS 2019</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r>
              <a:tr h="1794008">
                <a:tc>
                  <a:txBody>
                    <a:bodyPr/>
                    <a:lstStyle/>
                    <a:p>
                      <a:pPr algn="l">
                        <a:defRPr sz="1800">
                          <a:solidFill>
                            <a:srgbClr val="000000"/>
                          </a:solidFill>
                        </a:defRPr>
                      </a:pPr>
                      <a:r>
                        <a:rPr sz="2500">
                          <a:solidFill>
                            <a:srgbClr val="FEFFFE"/>
                          </a:solidFill>
                          <a:latin typeface="Palatino"/>
                          <a:ea typeface="Palatino"/>
                          <a:cs typeface="Palatino"/>
                          <a:sym typeface="Palatino"/>
                        </a:rPr>
                        <a:t>From medical imaging data to 3D printed anatomical models</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2017</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Introduced a general workflow that can be used to convert volumetric medical imaging data (as generated by Computer Tomography (CT)) to 3D printed physical models. The utility of this streamlined workflow by creating models of ribs, liver, and lung using a Fused Deposition Modelling 3D printer.</a:t>
                      </a:r>
                    </a:p>
                  </a:txBody>
                  <a:tcPr marL="45720" marR="45720" marT="45720" marB="45720" anchor="t"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Random MRI images</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c>
                  <a:txBody>
                    <a:bodyPr/>
                    <a:lstStyle/>
                    <a:p>
                      <a:pPr>
                        <a:defRPr sz="1800">
                          <a:solidFill>
                            <a:srgbClr val="000000"/>
                          </a:solidFill>
                        </a:defRPr>
                      </a:pPr>
                      <a:r>
                        <a:rPr sz="2500">
                          <a:solidFill>
                            <a:schemeClr val="accent5">
                              <a:satOff val="-3571"/>
                              <a:lumOff val="31274"/>
                            </a:schemeClr>
                          </a:solidFill>
                          <a:latin typeface="Palatino"/>
                          <a:ea typeface="Palatino"/>
                          <a:cs typeface="Palatino"/>
                          <a:sym typeface="Palatino"/>
                        </a:rPr>
                        <a:t>The segmentation architecture is bit outdated and improvisation can be made in the perfections of segmentation</a:t>
                      </a:r>
                    </a:p>
                  </a:txBody>
                  <a:tcPr marL="45720" marR="45720" marT="45720" marB="45720" anchor="ctr" anchorCtr="0" horzOverflow="overflow">
                    <a:lnL w="28575">
                      <a:solidFill>
                        <a:srgbClr val="2F3A3E"/>
                      </a:solidFill>
                    </a:lnL>
                    <a:lnR w="28575">
                      <a:solidFill>
                        <a:srgbClr val="2F3A3E"/>
                      </a:solidFill>
                    </a:lnR>
                    <a:lnT w="28575">
                      <a:solidFill>
                        <a:srgbClr val="2F3A3E"/>
                      </a:solidFill>
                    </a:lnT>
                    <a:lnB w="28575">
                      <a:solidFill>
                        <a:srgbClr val="2F3A3E"/>
                      </a:solidFill>
                    </a:lnB>
                  </a:tcPr>
                </a:tc>
              </a:tr>
            </a:tbl>
          </a:graphicData>
        </a:graphic>
      </p:graphicFrame>
      <p:sp>
        <p:nvSpPr>
          <p:cNvPr id="41" name="Группа 1"/>
          <p:cNvSpPr/>
          <p:nvPr/>
        </p:nvSpPr>
        <p:spPr>
          <a:xfrm>
            <a:off x="8051515" y="246949"/>
            <a:ext cx="1137699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7900">
                <a:solidFill>
                  <a:srgbClr val="FEFFFE"/>
                </a:solidFill>
                <a:latin typeface="Palatino"/>
                <a:ea typeface="Palatino"/>
                <a:cs typeface="Palatino"/>
                <a:sym typeface="Palatino"/>
              </a:defRPr>
            </a:lvl1pPr>
          </a:lstStyle>
          <a:p>
            <a:pPr/>
            <a:r>
              <a:t>Literature survey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0-#ppt_w/2"/>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40"/>
                                        </p:tgtEl>
                                        <p:attrNameLst>
                                          <p:attrName>style.visibility</p:attrName>
                                        </p:attrNameLst>
                                      </p:cBhvr>
                                      <p:to>
                                        <p:strVal val="visible"/>
                                      </p:to>
                                    </p:se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 grpId="1"/>
      <p:bldP build="whole" bldLvl="1" animBg="1" rev="0" advAuto="0" spid="40"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Прямоугольник 2"/>
          <p:cNvSpPr txBox="1"/>
          <p:nvPr/>
        </p:nvSpPr>
        <p:spPr>
          <a:xfrm>
            <a:off x="2265190" y="4912658"/>
            <a:ext cx="8931332" cy="702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3200">
                <a:solidFill>
                  <a:schemeClr val="accent5">
                    <a:satOff val="-3571"/>
                    <a:lumOff val="31274"/>
                  </a:schemeClr>
                </a:solidFill>
                <a:latin typeface="Palatino"/>
                <a:ea typeface="Palatino"/>
                <a:cs typeface="Palatino"/>
                <a:sym typeface="Palatino"/>
              </a:defRPr>
            </a:lvl1pPr>
          </a:lstStyle>
          <a:p>
            <a:pPr/>
            <a:r>
              <a:t>Each module though is crucial to make up the entire project has its contribution at different proportions. As the pie chart suggests, almost 60% of the importance should be given to the segmentation module, since it forms the base for the rest of the 2 modules. Next in priority is the “Mesh refinement” module, which is crucial for rendering clean, error free 3D models. Last comes, the model generation. </a:t>
            </a:r>
          </a:p>
        </p:txBody>
      </p:sp>
      <p:sp>
        <p:nvSpPr>
          <p:cNvPr id="338" name="Группа 5"/>
          <p:cNvSpPr/>
          <p:nvPr/>
        </p:nvSpPr>
        <p:spPr>
          <a:xfrm>
            <a:off x="2319412" y="1042993"/>
            <a:ext cx="1137699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10000">
                <a:solidFill>
                  <a:srgbClr val="FEFFFE"/>
                </a:solidFill>
                <a:latin typeface="Palatino"/>
                <a:ea typeface="Palatino"/>
                <a:cs typeface="Palatino"/>
                <a:sym typeface="Palatino"/>
              </a:defRPr>
            </a:lvl1pPr>
          </a:lstStyle>
          <a:p>
            <a:pPr/>
            <a:r>
              <a:t>Importance of each module </a:t>
            </a:r>
          </a:p>
        </p:txBody>
      </p:sp>
      <p:grpSp>
        <p:nvGrpSpPr>
          <p:cNvPr id="341" name="Группа 4"/>
          <p:cNvGrpSpPr/>
          <p:nvPr/>
        </p:nvGrpSpPr>
        <p:grpSpPr>
          <a:xfrm>
            <a:off x="14323672" y="2454950"/>
            <a:ext cx="7603067" cy="9716439"/>
            <a:chOff x="0" y="0"/>
            <a:chExt cx="7603065" cy="9716437"/>
          </a:xfrm>
        </p:grpSpPr>
        <p:graphicFrame>
          <p:nvGraphicFramePr>
            <p:cNvPr id="339" name="Диаграмма 1"/>
            <p:cNvGraphicFramePr/>
            <p:nvPr/>
          </p:nvGraphicFramePr>
          <p:xfrm>
            <a:off x="0" y="0"/>
            <a:ext cx="7603066" cy="9716438"/>
          </p:xfrm>
          <a:graphic xmlns:a="http://schemas.openxmlformats.org/drawingml/2006/main">
            <a:graphicData uri="http://schemas.openxmlformats.org/drawingml/2006/chart">
              <c:chart xmlns:c="http://schemas.openxmlformats.org/drawingml/2006/chart" r:id="rId2"/>
            </a:graphicData>
          </a:graphic>
        </p:graphicFrame>
        <p:sp>
          <p:nvSpPr>
            <p:cNvPr id="340" name="Овал 3"/>
            <p:cNvSpPr/>
            <p:nvPr/>
          </p:nvSpPr>
          <p:spPr>
            <a:xfrm>
              <a:off x="1045060" y="1045060"/>
              <a:ext cx="5512945" cy="5512945"/>
            </a:xfrm>
            <a:prstGeom prst="ellipse">
              <a:avLst/>
            </a:prstGeom>
            <a:solidFill>
              <a:schemeClr val="accent4"/>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38"/>
                                        </p:tgtEl>
                                        <p:attrNameLst>
                                          <p:attrName>style.visibility</p:attrName>
                                        </p:attrNameLst>
                                      </p:cBhvr>
                                      <p:to>
                                        <p:strVal val="visible"/>
                                      </p:to>
                                    </p:set>
                                    <p:anim calcmode="lin" valueType="num">
                                      <p:cBhvr>
                                        <p:cTn id="7" dur="500" fill="hold"/>
                                        <p:tgtEl>
                                          <p:spTgt spid="338"/>
                                        </p:tgtEl>
                                        <p:attrNameLst>
                                          <p:attrName>ppt_x</p:attrName>
                                        </p:attrNameLst>
                                      </p:cBhvr>
                                      <p:tavLst>
                                        <p:tav tm="0">
                                          <p:val>
                                            <p:strVal val="0-#ppt_w/2"/>
                                          </p:val>
                                        </p:tav>
                                        <p:tav tm="100000">
                                          <p:val>
                                            <p:strVal val="#ppt_x"/>
                                          </p:val>
                                        </p:tav>
                                      </p:tavLst>
                                    </p:anim>
                                    <p:anim calcmode="lin" valueType="num">
                                      <p:cBhvr>
                                        <p:cTn id="8" dur="500" fill="hold"/>
                                        <p:tgtEl>
                                          <p:spTgt spid="3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337"/>
                                        </p:tgtEl>
                                        <p:attrNameLst>
                                          <p:attrName>style.visibility</p:attrName>
                                        </p:attrNameLst>
                                      </p:cBhvr>
                                      <p:to>
                                        <p:strVal val="visible"/>
                                      </p:to>
                                    </p:set>
                                    <p:anim calcmode="lin" valueType="num">
                                      <p:cBhvr>
                                        <p:cTn id="13" dur="500" fill="hold"/>
                                        <p:tgtEl>
                                          <p:spTgt spid="337"/>
                                        </p:tgtEl>
                                        <p:attrNameLst>
                                          <p:attrName>ppt_x</p:attrName>
                                        </p:attrNameLst>
                                      </p:cBhvr>
                                      <p:tavLst>
                                        <p:tav tm="0">
                                          <p:val>
                                            <p:strVal val="#ppt_x"/>
                                          </p:val>
                                        </p:tav>
                                        <p:tav tm="100000">
                                          <p:val>
                                            <p:strVal val="#ppt_x"/>
                                          </p:val>
                                        </p:tav>
                                      </p:tavLst>
                                    </p:anim>
                                    <p:anim calcmode="lin" valueType="num">
                                      <p:cBhvr>
                                        <p:cTn id="14" dur="500" fill="hold"/>
                                        <p:tgtEl>
                                          <p:spTgt spid="3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0" presetID="19" grpId="3" fill="hold">
                                  <p:stCondLst>
                                    <p:cond delay="0"/>
                                  </p:stCondLst>
                                  <p:iterate type="el" backwards="0">
                                    <p:tmAbs val="0"/>
                                  </p:iterate>
                                  <p:childTnLst>
                                    <p:set>
                                      <p:cBhvr>
                                        <p:cTn id="18" fill="hold"/>
                                        <p:tgtEl>
                                          <p:spTgt spid="341"/>
                                        </p:tgtEl>
                                        <p:attrNameLst>
                                          <p:attrName>style.visibility</p:attrName>
                                        </p:attrNameLst>
                                      </p:cBhvr>
                                      <p:to>
                                        <p:strVal val="visible"/>
                                      </p:to>
                                    </p:set>
                                    <p:anim calcmode="lin" valueType="num">
                                      <p:cBhvr>
                                        <p:cTn id="19" dur="500" fill="hold"/>
                                        <p:tgtEl>
                                          <p:spTgt spid="341"/>
                                        </p:tgtEl>
                                        <p:attrNameLst>
                                          <p:attrName>ppt_w</p:attrName>
                                        </p:attrNameLst>
                                      </p:cBhvr>
                                      <p:tavLst>
                                        <p:tav tm="0" fmla="#ppt_w*sin(2.5*pi*$)">
                                          <p:val>
                                            <p:fltVal val="0"/>
                                          </p:val>
                                        </p:tav>
                                        <p:tav tm="100000">
                                          <p:val>
                                            <p:fltVal val="1"/>
                                          </p:val>
                                        </p:tav>
                                      </p:tavLst>
                                    </p:anim>
                                    <p:anim calcmode="lin" valueType="num">
                                      <p:cBhvr>
                                        <p:cTn id="20" dur="500" fill="hold"/>
                                        <p:tgtEl>
                                          <p:spTgt spid="3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1" grpId="3"/>
      <p:bldP build="whole" bldLvl="1" animBg="1" rev="0" advAuto="0" spid="338" grpId="1"/>
      <p:bldP build="whole" bldLvl="1" animBg="1" rev="0" advAuto="0" spid="337" grpId="2"/>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45" name="Группа 6"/>
          <p:cNvGrpSpPr/>
          <p:nvPr/>
        </p:nvGrpSpPr>
        <p:grpSpPr>
          <a:xfrm>
            <a:off x="9290324" y="4174464"/>
            <a:ext cx="6397946" cy="6397946"/>
            <a:chOff x="0" y="0"/>
            <a:chExt cx="6397944" cy="6397945"/>
          </a:xfrm>
        </p:grpSpPr>
        <p:sp>
          <p:nvSpPr>
            <p:cNvPr id="343" name="Рисунок 2"/>
            <p:cNvSpPr/>
            <p:nvPr/>
          </p:nvSpPr>
          <p:spPr>
            <a:xfrm>
              <a:off x="0" y="0"/>
              <a:ext cx="6397945" cy="6397946"/>
            </a:xfrm>
            <a:prstGeom prst="ellipse">
              <a:avLst/>
            </a:prstGeom>
            <a:solidFill>
              <a:schemeClr val="accent1"/>
            </a:solidFill>
            <a:ln w="12700" cap="flat">
              <a:noFill/>
              <a:miter lim="400000"/>
            </a:ln>
            <a:effectLst/>
          </p:spPr>
          <p:txBody>
            <a:bodyPr wrap="square" lIns="38100" tIns="38100" rIns="38100" bIns="38100" numCol="1" anchor="t">
              <a:noAutofit/>
            </a:bodyPr>
            <a:lstStyle/>
            <a:p>
              <a:pPr>
                <a:defRPr>
                  <a:solidFill>
                    <a:srgbClr val="252D30"/>
                  </a:solidFill>
                  <a:latin typeface="Arial"/>
                  <a:ea typeface="Arial"/>
                  <a:cs typeface="Arial"/>
                  <a:sym typeface="Arial"/>
                </a:defRPr>
              </a:pPr>
            </a:p>
          </p:txBody>
        </p:sp>
        <p:sp>
          <p:nvSpPr>
            <p:cNvPr id="344" name="Professional…"/>
            <p:cNvSpPr txBox="1"/>
            <p:nvPr/>
          </p:nvSpPr>
          <p:spPr>
            <a:xfrm>
              <a:off x="18206" y="2431156"/>
              <a:ext cx="6361533" cy="1461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a:defRPr sz="8000">
                  <a:solidFill>
                    <a:schemeClr val="accent4"/>
                  </a:solidFill>
                  <a:latin typeface="Palatino"/>
                  <a:ea typeface="Palatino"/>
                  <a:cs typeface="Palatino"/>
                  <a:sym typeface="Palatino"/>
                </a:defRPr>
              </a:lvl1pPr>
            </a:lstStyle>
            <a:p>
              <a:pPr/>
              <a:r>
                <a:t>Doctors</a:t>
              </a:r>
            </a:p>
          </p:txBody>
        </p:sp>
      </p:grpSp>
      <p:sp>
        <p:nvSpPr>
          <p:cNvPr id="346" name="Группа 1"/>
          <p:cNvSpPr/>
          <p:nvPr/>
        </p:nvSpPr>
        <p:spPr>
          <a:xfrm>
            <a:off x="8668831" y="1024955"/>
            <a:ext cx="1305358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7900">
                <a:solidFill>
                  <a:srgbClr val="FEFFFE"/>
                </a:solidFill>
                <a:latin typeface="Palatino"/>
                <a:ea typeface="Palatino"/>
                <a:cs typeface="Palatino"/>
                <a:sym typeface="Palatino"/>
              </a:defRPr>
            </a:lvl1pPr>
          </a:lstStyle>
          <a:p>
            <a:pPr/>
            <a:r>
              <a:t>Targeted end users</a:t>
            </a:r>
          </a:p>
        </p:txBody>
      </p:sp>
      <p:grpSp>
        <p:nvGrpSpPr>
          <p:cNvPr id="349" name="Группа 42"/>
          <p:cNvGrpSpPr/>
          <p:nvPr/>
        </p:nvGrpSpPr>
        <p:grpSpPr>
          <a:xfrm>
            <a:off x="3234890" y="4995995"/>
            <a:ext cx="4772791" cy="4754883"/>
            <a:chOff x="0" y="0"/>
            <a:chExt cx="4772790" cy="4754882"/>
          </a:xfrm>
        </p:grpSpPr>
        <p:sp>
          <p:nvSpPr>
            <p:cNvPr id="347" name="Рисунок 2"/>
            <p:cNvSpPr/>
            <p:nvPr/>
          </p:nvSpPr>
          <p:spPr>
            <a:xfrm>
              <a:off x="8953" y="0"/>
              <a:ext cx="4754884" cy="4754883"/>
            </a:xfrm>
            <a:prstGeom prst="ellipse">
              <a:avLst/>
            </a:prstGeom>
            <a:solidFill>
              <a:schemeClr val="accent3"/>
            </a:solidFill>
            <a:ln w="12700" cap="flat">
              <a:noFill/>
              <a:miter lim="400000"/>
            </a:ln>
            <a:effectLst/>
          </p:spPr>
          <p:txBody>
            <a:bodyPr wrap="square" lIns="38100" tIns="38100" rIns="38100" bIns="38100" numCol="1" anchor="t">
              <a:noAutofit/>
            </a:bodyPr>
            <a:lstStyle/>
            <a:p>
              <a:pPr>
                <a:defRPr>
                  <a:solidFill>
                    <a:srgbClr val="252D30"/>
                  </a:solidFill>
                  <a:latin typeface="Arial"/>
                  <a:ea typeface="Arial"/>
                  <a:cs typeface="Arial"/>
                  <a:sym typeface="Arial"/>
                </a:defRPr>
              </a:pPr>
            </a:p>
          </p:txBody>
        </p:sp>
        <p:sp>
          <p:nvSpPr>
            <p:cNvPr id="348" name="Professional…"/>
            <p:cNvSpPr/>
            <p:nvPr/>
          </p:nvSpPr>
          <p:spPr>
            <a:xfrm>
              <a:off x="0" y="1506222"/>
              <a:ext cx="477279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4900">
                  <a:solidFill>
                    <a:srgbClr val="FEFFFE"/>
                  </a:solidFill>
                  <a:latin typeface="Palatino"/>
                  <a:ea typeface="Palatino"/>
                  <a:cs typeface="Palatino"/>
                  <a:sym typeface="Palatino"/>
                </a:defRPr>
              </a:lvl1pPr>
            </a:lstStyle>
            <a:p>
              <a:pPr/>
              <a:r>
                <a:t>Anatomy students</a:t>
              </a:r>
            </a:p>
          </p:txBody>
        </p:sp>
      </p:grpSp>
      <p:grpSp>
        <p:nvGrpSpPr>
          <p:cNvPr id="352" name="Группа 42"/>
          <p:cNvGrpSpPr/>
          <p:nvPr/>
        </p:nvGrpSpPr>
        <p:grpSpPr>
          <a:xfrm>
            <a:off x="16970912" y="4995995"/>
            <a:ext cx="4772791" cy="4754883"/>
            <a:chOff x="0" y="0"/>
            <a:chExt cx="4772790" cy="4754882"/>
          </a:xfrm>
        </p:grpSpPr>
        <p:sp>
          <p:nvSpPr>
            <p:cNvPr id="350" name="Рисунок 2"/>
            <p:cNvSpPr/>
            <p:nvPr/>
          </p:nvSpPr>
          <p:spPr>
            <a:xfrm>
              <a:off x="8953" y="0"/>
              <a:ext cx="4754884" cy="4754883"/>
            </a:xfrm>
            <a:prstGeom prst="ellipse">
              <a:avLst/>
            </a:prstGeom>
            <a:solidFill>
              <a:schemeClr val="accent3"/>
            </a:solidFill>
            <a:ln w="12700" cap="flat">
              <a:noFill/>
              <a:miter lim="400000"/>
            </a:ln>
            <a:effectLst/>
          </p:spPr>
          <p:txBody>
            <a:bodyPr wrap="square" lIns="38100" tIns="38100" rIns="38100" bIns="38100" numCol="1" anchor="t">
              <a:noAutofit/>
            </a:bodyPr>
            <a:lstStyle/>
            <a:p>
              <a:pPr>
                <a:defRPr>
                  <a:solidFill>
                    <a:srgbClr val="252D30"/>
                  </a:solidFill>
                  <a:latin typeface="Arial"/>
                  <a:ea typeface="Arial"/>
                  <a:cs typeface="Arial"/>
                  <a:sym typeface="Arial"/>
                </a:defRPr>
              </a:pPr>
            </a:p>
          </p:txBody>
        </p:sp>
        <p:sp>
          <p:nvSpPr>
            <p:cNvPr id="351" name="Professional…"/>
            <p:cNvSpPr/>
            <p:nvPr/>
          </p:nvSpPr>
          <p:spPr>
            <a:xfrm>
              <a:off x="0" y="1506222"/>
              <a:ext cx="477279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4900">
                  <a:solidFill>
                    <a:srgbClr val="FEFFFE"/>
                  </a:solidFill>
                  <a:latin typeface="Palatino"/>
                  <a:ea typeface="Palatino"/>
                  <a:cs typeface="Palatino"/>
                  <a:sym typeface="Palatino"/>
                </a:defRPr>
              </a:lvl1pPr>
            </a:lstStyle>
            <a:p>
              <a:pPr/>
              <a:r>
                <a:t>Affected patients</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46"/>
                                        </p:tgtEl>
                                        <p:attrNameLst>
                                          <p:attrName>style.visibility</p:attrName>
                                        </p:attrNameLst>
                                      </p:cBhvr>
                                      <p:to>
                                        <p:strVal val="visible"/>
                                      </p:to>
                                    </p:set>
                                    <p:anim calcmode="lin" valueType="num">
                                      <p:cBhvr>
                                        <p:cTn id="7" dur="500" fill="hold"/>
                                        <p:tgtEl>
                                          <p:spTgt spid="346"/>
                                        </p:tgtEl>
                                        <p:attrNameLst>
                                          <p:attrName>ppt_x</p:attrName>
                                        </p:attrNameLst>
                                      </p:cBhvr>
                                      <p:tavLst>
                                        <p:tav tm="0">
                                          <p:val>
                                            <p:strVal val="0-#ppt_w/2"/>
                                          </p:val>
                                        </p:tav>
                                        <p:tav tm="100000">
                                          <p:val>
                                            <p:strVal val="#ppt_x"/>
                                          </p:val>
                                        </p:tav>
                                      </p:tavLst>
                                    </p:anim>
                                    <p:anim calcmode="lin" valueType="num">
                                      <p:cBhvr>
                                        <p:cTn id="8" dur="500" fill="hold"/>
                                        <p:tgtEl>
                                          <p:spTgt spid="3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345"/>
                                        </p:tgtEl>
                                        <p:attrNameLst>
                                          <p:attrName>style.visibility</p:attrName>
                                        </p:attrNameLst>
                                      </p:cBhvr>
                                      <p:to>
                                        <p:strVal val="visible"/>
                                      </p:to>
                                    </p:set>
                                    <p:anim calcmode="lin" valueType="num">
                                      <p:cBhvr>
                                        <p:cTn id="13" dur="1000" fill="hold"/>
                                        <p:tgtEl>
                                          <p:spTgt spid="345"/>
                                        </p:tgtEl>
                                        <p:attrNameLst>
                                          <p:attrName>ppt_x</p:attrName>
                                        </p:attrNameLst>
                                      </p:cBhvr>
                                      <p:tavLst>
                                        <p:tav tm="0">
                                          <p:val>
                                            <p:strVal val="#ppt_x"/>
                                          </p:val>
                                        </p:tav>
                                        <p:tav tm="100000">
                                          <p:val>
                                            <p:strVal val="#ppt_x"/>
                                          </p:val>
                                        </p:tav>
                                      </p:tavLst>
                                    </p:anim>
                                    <p:anim calcmode="lin" valueType="num">
                                      <p:cBhvr>
                                        <p:cTn id="14" dur="10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349"/>
                                        </p:tgtEl>
                                        <p:attrNameLst>
                                          <p:attrName>style.visibility</p:attrName>
                                        </p:attrNameLst>
                                      </p:cBhvr>
                                      <p:to>
                                        <p:strVal val="visible"/>
                                      </p:to>
                                    </p:set>
                                    <p:anim calcmode="lin" valueType="num">
                                      <p:cBhvr>
                                        <p:cTn id="19" dur="1000" fill="hold"/>
                                        <p:tgtEl>
                                          <p:spTgt spid="349"/>
                                        </p:tgtEl>
                                        <p:attrNameLst>
                                          <p:attrName>ppt_x</p:attrName>
                                        </p:attrNameLst>
                                      </p:cBhvr>
                                      <p:tavLst>
                                        <p:tav tm="0">
                                          <p:val>
                                            <p:strVal val="0-#ppt_w/2"/>
                                          </p:val>
                                        </p:tav>
                                        <p:tav tm="100000">
                                          <p:val>
                                            <p:strVal val="#ppt_x"/>
                                          </p:val>
                                        </p:tav>
                                      </p:tavLst>
                                    </p:anim>
                                    <p:anim calcmode="lin" valueType="num">
                                      <p:cBhvr>
                                        <p:cTn id="20" dur="1000" fill="hold"/>
                                        <p:tgtEl>
                                          <p:spTgt spid="3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352"/>
                                        </p:tgtEl>
                                        <p:attrNameLst>
                                          <p:attrName>style.visibility</p:attrName>
                                        </p:attrNameLst>
                                      </p:cBhvr>
                                      <p:to>
                                        <p:strVal val="visible"/>
                                      </p:to>
                                    </p:set>
                                    <p:anim calcmode="lin" valueType="num">
                                      <p:cBhvr>
                                        <p:cTn id="25" dur="1000" fill="hold"/>
                                        <p:tgtEl>
                                          <p:spTgt spid="352"/>
                                        </p:tgtEl>
                                        <p:attrNameLst>
                                          <p:attrName>ppt_x</p:attrName>
                                        </p:attrNameLst>
                                      </p:cBhvr>
                                      <p:tavLst>
                                        <p:tav tm="0">
                                          <p:val>
                                            <p:strVal val="1+#ppt_w/2"/>
                                          </p:val>
                                        </p:tav>
                                        <p:tav tm="100000">
                                          <p:val>
                                            <p:strVal val="#ppt_x"/>
                                          </p:val>
                                        </p:tav>
                                      </p:tavLst>
                                    </p:anim>
                                    <p:anim calcmode="lin" valueType="num">
                                      <p:cBhvr>
                                        <p:cTn id="26" dur="1000" fill="hold"/>
                                        <p:tgtEl>
                                          <p:spTgt spid="3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5" grpId="2"/>
      <p:bldP build="whole" bldLvl="1" animBg="1" rev="0" advAuto="0" spid="346" grpId="1"/>
      <p:bldP build="whole" bldLvl="1" animBg="1" rev="0" advAuto="0" spid="352" grpId="4"/>
      <p:bldP build="whole" bldLvl="1" animBg="1" rev="0" advAuto="0" spid="349" grpId="3"/>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6" name="Группа 5"/>
          <p:cNvGrpSpPr/>
          <p:nvPr/>
        </p:nvGrpSpPr>
        <p:grpSpPr>
          <a:xfrm>
            <a:off x="7342123" y="5813166"/>
            <a:ext cx="18181236" cy="5019769"/>
            <a:chOff x="0" y="0"/>
            <a:chExt cx="18181234" cy="5019768"/>
          </a:xfrm>
        </p:grpSpPr>
        <p:sp>
          <p:nvSpPr>
            <p:cNvPr id="354" name="Professional…"/>
            <p:cNvSpPr txBox="1"/>
            <p:nvPr/>
          </p:nvSpPr>
          <p:spPr>
            <a:xfrm>
              <a:off x="0" y="0"/>
              <a:ext cx="18181235" cy="50197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nSpc>
                  <a:spcPts val="11800"/>
                </a:lnSpc>
                <a:defRPr sz="10000">
                  <a:solidFill>
                    <a:srgbClr val="FEFFFE"/>
                  </a:solidFill>
                  <a:latin typeface="Palatino"/>
                  <a:ea typeface="Palatino"/>
                  <a:cs typeface="Palatino"/>
                  <a:sym typeface="Palatino"/>
                </a:defRPr>
              </a:lvl1pPr>
            </a:lstStyle>
            <a:p>
              <a:pPr/>
              <a:r>
                <a:t>THANK YOU</a:t>
              </a:r>
            </a:p>
          </p:txBody>
        </p:sp>
        <p:sp>
          <p:nvSpPr>
            <p:cNvPr id="355" name="Овал 14"/>
            <p:cNvSpPr/>
            <p:nvPr/>
          </p:nvSpPr>
          <p:spPr>
            <a:xfrm>
              <a:off x="8383546" y="85093"/>
              <a:ext cx="1414142" cy="1414142"/>
            </a:xfrm>
            <a:prstGeom prst="ellipse">
              <a:avLst/>
            </a:prstGeom>
            <a:solidFill>
              <a:srgbClr val="93DB17"/>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sp>
        <p:nvSpPr>
          <p:cNvPr id="357" name="Line"/>
          <p:cNvSpPr/>
          <p:nvPr/>
        </p:nvSpPr>
        <p:spPr>
          <a:xfrm flipV="1">
            <a:off x="4410323" y="3026088"/>
            <a:ext cx="3295128" cy="3295127"/>
          </a:xfrm>
          <a:prstGeom prst="line">
            <a:avLst/>
          </a:prstGeom>
          <a:ln w="127000">
            <a:solidFill>
              <a:schemeClr val="accent1"/>
            </a:solidFill>
            <a:miter lim="400000"/>
          </a:ln>
        </p:spPr>
        <p:txBody>
          <a:bodyPr lIns="45718" tIns="45718" rIns="45718" bIns="45718"/>
          <a:lstStyle/>
          <a:p>
            <a:pPr/>
          </a:p>
        </p:txBody>
      </p:sp>
      <p:sp>
        <p:nvSpPr>
          <p:cNvPr id="358" name="Line"/>
          <p:cNvSpPr/>
          <p:nvPr/>
        </p:nvSpPr>
        <p:spPr>
          <a:xfrm flipV="1">
            <a:off x="5940315" y="4317249"/>
            <a:ext cx="1738129" cy="1738128"/>
          </a:xfrm>
          <a:prstGeom prst="line">
            <a:avLst/>
          </a:prstGeom>
          <a:ln w="127000">
            <a:solidFill>
              <a:schemeClr val="accent1"/>
            </a:solidFill>
            <a:miter lim="400000"/>
          </a:ln>
        </p:spPr>
        <p:txBody>
          <a:bodyPr lIns="45718" tIns="45718" rIns="45718" bIns="45718"/>
          <a:lstStyle/>
          <a:p>
            <a:pPr/>
          </a:p>
        </p:txBody>
      </p:sp>
      <p:sp>
        <p:nvSpPr>
          <p:cNvPr id="359" name="Line"/>
          <p:cNvSpPr/>
          <p:nvPr/>
        </p:nvSpPr>
        <p:spPr>
          <a:xfrm flipV="1">
            <a:off x="16561694" y="7453986"/>
            <a:ext cx="1738129" cy="1738128"/>
          </a:xfrm>
          <a:prstGeom prst="line">
            <a:avLst/>
          </a:prstGeom>
          <a:ln w="127000">
            <a:solidFill>
              <a:schemeClr val="accent1"/>
            </a:solidFill>
            <a:miter lim="400000"/>
          </a:ln>
        </p:spPr>
        <p:txBody>
          <a:bodyPr lIns="45718" tIns="45718" rIns="45718" bIns="45718"/>
          <a:lstStyle/>
          <a:p>
            <a:pPr/>
          </a:p>
        </p:txBody>
      </p:sp>
      <p:sp>
        <p:nvSpPr>
          <p:cNvPr id="360" name="Line"/>
          <p:cNvSpPr/>
          <p:nvPr/>
        </p:nvSpPr>
        <p:spPr>
          <a:xfrm flipV="1">
            <a:off x="16462755" y="7053405"/>
            <a:ext cx="3295127" cy="3295127"/>
          </a:xfrm>
          <a:prstGeom prst="line">
            <a:avLst/>
          </a:prstGeom>
          <a:ln w="127000">
            <a:solidFill>
              <a:schemeClr val="accent1"/>
            </a:solidFill>
            <a:miter lim="400000"/>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56"/>
                                        </p:tgtEl>
                                        <p:attrNameLst>
                                          <p:attrName>style.visibility</p:attrName>
                                        </p:attrNameLst>
                                      </p:cBhvr>
                                      <p:to>
                                        <p:strVal val="visible"/>
                                      </p:to>
                                    </p:set>
                                    <p:anim calcmode="lin" valueType="num">
                                      <p:cBhvr>
                                        <p:cTn id="7" dur="500" fill="hold"/>
                                        <p:tgtEl>
                                          <p:spTgt spid="356"/>
                                        </p:tgtEl>
                                        <p:attrNameLst>
                                          <p:attrName>ppt_x</p:attrName>
                                        </p:attrNameLst>
                                      </p:cBhvr>
                                      <p:tavLst>
                                        <p:tav tm="0">
                                          <p:val>
                                            <p:strVal val="0-#ppt_w/2"/>
                                          </p:val>
                                        </p:tav>
                                        <p:tav tm="100000">
                                          <p:val>
                                            <p:strVal val="#ppt_x"/>
                                          </p:val>
                                        </p:tav>
                                      </p:tavLst>
                                    </p:anim>
                                    <p:anim calcmode="lin" valueType="num">
                                      <p:cBhvr>
                                        <p:cTn id="8" dur="500" fill="hold"/>
                                        <p:tgtEl>
                                          <p:spTgt spid="3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6"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7" name="Группа 23"/>
          <p:cNvGrpSpPr/>
          <p:nvPr/>
        </p:nvGrpSpPr>
        <p:grpSpPr>
          <a:xfrm>
            <a:off x="1941596" y="3410888"/>
            <a:ext cx="6017343" cy="8465575"/>
            <a:chOff x="0" y="28059"/>
            <a:chExt cx="6017342" cy="8465573"/>
          </a:xfrm>
        </p:grpSpPr>
        <p:sp>
          <p:nvSpPr>
            <p:cNvPr id="43" name="Прямоугольник 25"/>
            <p:cNvSpPr/>
            <p:nvPr/>
          </p:nvSpPr>
          <p:spPr>
            <a:xfrm>
              <a:off x="-1" y="28059"/>
              <a:ext cx="6017344" cy="8465575"/>
            </a:xfrm>
            <a:prstGeom prst="rect">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44" name="Прямоугольник 28"/>
            <p:cNvSpPr txBox="1"/>
            <p:nvPr/>
          </p:nvSpPr>
          <p:spPr>
            <a:xfrm>
              <a:off x="666774" y="3690638"/>
              <a:ext cx="4683794" cy="3825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200">
                  <a:solidFill>
                    <a:srgbClr val="96A4B2"/>
                  </a:solidFill>
                  <a:latin typeface="Palatino"/>
                  <a:ea typeface="Palatino"/>
                  <a:cs typeface="Palatino"/>
                  <a:sym typeface="Palatino"/>
                </a:defRPr>
              </a:lvl1pPr>
            </a:lstStyle>
            <a:p>
              <a:pPr/>
              <a:r>
                <a:t>First module focuses on segmenting 3D biomedical images accurately. Prior works lack detecting small structures and finer edges.</a:t>
              </a:r>
            </a:p>
          </p:txBody>
        </p:sp>
        <p:sp>
          <p:nvSpPr>
            <p:cNvPr id="45" name="Прямая соединительная линия 29"/>
            <p:cNvSpPr/>
            <p:nvPr/>
          </p:nvSpPr>
          <p:spPr>
            <a:xfrm>
              <a:off x="1924204" y="1702111"/>
              <a:ext cx="2168935" cy="1"/>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p>
          </p:txBody>
        </p:sp>
        <p:sp>
          <p:nvSpPr>
            <p:cNvPr id="46" name="Прямоугольник 30"/>
            <p:cNvSpPr/>
            <p:nvPr/>
          </p:nvSpPr>
          <p:spPr>
            <a:xfrm>
              <a:off x="1014253" y="692666"/>
              <a:ext cx="3988836" cy="1080806"/>
            </a:xfrm>
            <a:prstGeom prst="rect">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defRPr b="1" sz="3200">
                  <a:solidFill>
                    <a:schemeClr val="accent3">
                      <a:lumOff val="-4392"/>
                    </a:schemeClr>
                  </a:solidFill>
                  <a:latin typeface="Palatino"/>
                  <a:ea typeface="Palatino"/>
                  <a:cs typeface="Palatino"/>
                  <a:sym typeface="Palatino"/>
                </a:defRPr>
              </a:lvl1pPr>
            </a:lstStyle>
            <a:p>
              <a:pPr/>
              <a:r>
                <a:t>Module 1</a:t>
              </a:r>
            </a:p>
          </p:txBody>
        </p:sp>
      </p:grpSp>
      <p:sp>
        <p:nvSpPr>
          <p:cNvPr id="48" name="Professional…"/>
          <p:cNvSpPr txBox="1"/>
          <p:nvPr/>
        </p:nvSpPr>
        <p:spPr>
          <a:xfrm>
            <a:off x="2404557" y="5995062"/>
            <a:ext cx="5554383"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4400">
                <a:solidFill>
                  <a:srgbClr val="FEFFFE"/>
                </a:solidFill>
                <a:latin typeface="Palatino"/>
                <a:ea typeface="Palatino"/>
                <a:cs typeface="Palatino"/>
                <a:sym typeface="Palatino"/>
              </a:defRPr>
            </a:lvl1pPr>
          </a:lstStyle>
          <a:p>
            <a:pPr/>
            <a:r>
              <a:t>Tumor segmentation</a:t>
            </a:r>
          </a:p>
        </p:txBody>
      </p:sp>
      <p:sp>
        <p:nvSpPr>
          <p:cNvPr id="49" name="Группа 1"/>
          <p:cNvSpPr/>
          <p:nvPr/>
        </p:nvSpPr>
        <p:spPr>
          <a:xfrm>
            <a:off x="8584651" y="864265"/>
            <a:ext cx="1137699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7900">
                <a:solidFill>
                  <a:srgbClr val="FEFFFE"/>
                </a:solidFill>
                <a:latin typeface="Palatino"/>
                <a:ea typeface="Palatino"/>
                <a:cs typeface="Palatino"/>
                <a:sym typeface="Palatino"/>
              </a:defRPr>
            </a:lvl1pPr>
          </a:lstStyle>
          <a:p>
            <a:pPr/>
            <a:r>
              <a:t>3 main modules</a:t>
            </a:r>
          </a:p>
        </p:txBody>
      </p:sp>
      <p:grpSp>
        <p:nvGrpSpPr>
          <p:cNvPr id="54" name="Группа 23"/>
          <p:cNvGrpSpPr/>
          <p:nvPr/>
        </p:nvGrpSpPr>
        <p:grpSpPr>
          <a:xfrm>
            <a:off x="9504453" y="3635367"/>
            <a:ext cx="6017343" cy="8465575"/>
            <a:chOff x="0" y="28059"/>
            <a:chExt cx="6017342" cy="8465573"/>
          </a:xfrm>
        </p:grpSpPr>
        <p:sp>
          <p:nvSpPr>
            <p:cNvPr id="50" name="Прямоугольник 25"/>
            <p:cNvSpPr/>
            <p:nvPr/>
          </p:nvSpPr>
          <p:spPr>
            <a:xfrm>
              <a:off x="-1" y="28059"/>
              <a:ext cx="6017344" cy="8465575"/>
            </a:xfrm>
            <a:prstGeom prst="rect">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51" name="Прямоугольник 28"/>
            <p:cNvSpPr txBox="1"/>
            <p:nvPr/>
          </p:nvSpPr>
          <p:spPr>
            <a:xfrm>
              <a:off x="666774" y="3662578"/>
              <a:ext cx="4683794" cy="3825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200">
                  <a:solidFill>
                    <a:srgbClr val="96A4B2"/>
                  </a:solidFill>
                  <a:latin typeface="Palatino"/>
                  <a:ea typeface="Palatino"/>
                  <a:cs typeface="Palatino"/>
                  <a:sym typeface="Palatino"/>
                </a:defRPr>
              </a:lvl1pPr>
            </a:lstStyle>
            <a:p>
              <a:pPr/>
              <a:r>
                <a:t>This module focusses on mesh manipulation and refinement of the predicted segment. Purpose of the module includes Repairing, Smoothing &amp; Appending</a:t>
              </a:r>
            </a:p>
          </p:txBody>
        </p:sp>
        <p:sp>
          <p:nvSpPr>
            <p:cNvPr id="52" name="Прямая соединительная линия 29"/>
            <p:cNvSpPr/>
            <p:nvPr/>
          </p:nvSpPr>
          <p:spPr>
            <a:xfrm>
              <a:off x="1924204" y="1702111"/>
              <a:ext cx="2168935" cy="1"/>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p>
          </p:txBody>
        </p:sp>
        <p:sp>
          <p:nvSpPr>
            <p:cNvPr id="53" name="Прямоугольник 30"/>
            <p:cNvSpPr/>
            <p:nvPr/>
          </p:nvSpPr>
          <p:spPr>
            <a:xfrm>
              <a:off x="1014253" y="720726"/>
              <a:ext cx="3988836" cy="1080806"/>
            </a:xfrm>
            <a:prstGeom prst="rect">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defRPr b="1" sz="3200">
                  <a:solidFill>
                    <a:schemeClr val="accent3">
                      <a:lumOff val="-4392"/>
                    </a:schemeClr>
                  </a:solidFill>
                  <a:latin typeface="Palatino"/>
                  <a:ea typeface="Palatino"/>
                  <a:cs typeface="Palatino"/>
                  <a:sym typeface="Palatino"/>
                </a:defRPr>
              </a:lvl1pPr>
            </a:lstStyle>
            <a:p>
              <a:pPr/>
              <a:r>
                <a:t>Module 2</a:t>
              </a:r>
            </a:p>
          </p:txBody>
        </p:sp>
      </p:grpSp>
      <p:grpSp>
        <p:nvGrpSpPr>
          <p:cNvPr id="59" name="Группа 23"/>
          <p:cNvGrpSpPr/>
          <p:nvPr/>
        </p:nvGrpSpPr>
        <p:grpSpPr>
          <a:xfrm>
            <a:off x="17067311" y="3635367"/>
            <a:ext cx="6017343" cy="8465575"/>
            <a:chOff x="0" y="28059"/>
            <a:chExt cx="6017342" cy="8465573"/>
          </a:xfrm>
        </p:grpSpPr>
        <p:sp>
          <p:nvSpPr>
            <p:cNvPr id="55" name="Прямоугольник 25"/>
            <p:cNvSpPr/>
            <p:nvPr/>
          </p:nvSpPr>
          <p:spPr>
            <a:xfrm>
              <a:off x="-1" y="28059"/>
              <a:ext cx="6017344" cy="8465575"/>
            </a:xfrm>
            <a:prstGeom prst="rect">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56" name="Прямоугольник 28"/>
            <p:cNvSpPr txBox="1"/>
            <p:nvPr/>
          </p:nvSpPr>
          <p:spPr>
            <a:xfrm>
              <a:off x="666774" y="3858997"/>
              <a:ext cx="4683794" cy="329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sz="3200">
                  <a:solidFill>
                    <a:srgbClr val="96A4B2"/>
                  </a:solidFill>
                  <a:latin typeface="Palatino"/>
                  <a:ea typeface="Palatino"/>
                  <a:cs typeface="Palatino"/>
                  <a:sym typeface="Palatino"/>
                </a:defRPr>
              </a:pPr>
              <a:r>
                <a:t>The open source slicing software Cura can be used to prepare the segments for anatomical</a:t>
              </a:r>
            </a:p>
            <a:p>
              <a:pPr algn="ctr">
                <a:defRPr sz="3200">
                  <a:solidFill>
                    <a:srgbClr val="96A4B2"/>
                  </a:solidFill>
                  <a:latin typeface="Palatino"/>
                  <a:ea typeface="Palatino"/>
                  <a:cs typeface="Palatino"/>
                  <a:sym typeface="Palatino"/>
                </a:defRPr>
              </a:pPr>
              <a:r>
                <a:t>modeling and 3D printing.</a:t>
              </a:r>
            </a:p>
          </p:txBody>
        </p:sp>
        <p:sp>
          <p:nvSpPr>
            <p:cNvPr id="57" name="Прямая соединительная линия 29"/>
            <p:cNvSpPr/>
            <p:nvPr/>
          </p:nvSpPr>
          <p:spPr>
            <a:xfrm>
              <a:off x="1924204" y="1702111"/>
              <a:ext cx="2168935" cy="1"/>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p>
          </p:txBody>
        </p:sp>
        <p:sp>
          <p:nvSpPr>
            <p:cNvPr id="58" name="Прямоугольник 30"/>
            <p:cNvSpPr/>
            <p:nvPr/>
          </p:nvSpPr>
          <p:spPr>
            <a:xfrm>
              <a:off x="1014253" y="748786"/>
              <a:ext cx="3988836" cy="1080806"/>
            </a:xfrm>
            <a:prstGeom prst="rect">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defRPr b="1" sz="3200">
                  <a:solidFill>
                    <a:schemeClr val="accent3">
                      <a:lumOff val="-4392"/>
                    </a:schemeClr>
                  </a:solidFill>
                  <a:latin typeface="Palatino"/>
                  <a:ea typeface="Palatino"/>
                  <a:cs typeface="Palatino"/>
                  <a:sym typeface="Palatino"/>
                </a:defRPr>
              </a:lvl1pPr>
            </a:lstStyle>
            <a:p>
              <a:pPr/>
              <a:r>
                <a:t>Module 3</a:t>
              </a:r>
            </a:p>
          </p:txBody>
        </p:sp>
      </p:grpSp>
      <p:sp>
        <p:nvSpPr>
          <p:cNvPr id="60" name="Professional…"/>
          <p:cNvSpPr txBox="1"/>
          <p:nvPr/>
        </p:nvSpPr>
        <p:spPr>
          <a:xfrm>
            <a:off x="9735934" y="5995062"/>
            <a:ext cx="5554382"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4400">
                <a:solidFill>
                  <a:srgbClr val="FEFFFE"/>
                </a:solidFill>
                <a:latin typeface="Palatino"/>
                <a:ea typeface="Palatino"/>
                <a:cs typeface="Palatino"/>
                <a:sym typeface="Palatino"/>
              </a:defRPr>
            </a:lvl1pPr>
          </a:lstStyle>
          <a:p>
            <a:pPr/>
            <a:r>
              <a:t>Mesh refinement</a:t>
            </a:r>
          </a:p>
        </p:txBody>
      </p:sp>
      <p:sp>
        <p:nvSpPr>
          <p:cNvPr id="61" name="Professional…"/>
          <p:cNvSpPr txBox="1"/>
          <p:nvPr/>
        </p:nvSpPr>
        <p:spPr>
          <a:xfrm>
            <a:off x="17298792" y="5995062"/>
            <a:ext cx="5554382" cy="82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4400">
                <a:solidFill>
                  <a:srgbClr val="FEFFFE"/>
                </a:solidFill>
                <a:latin typeface="Palatino"/>
                <a:ea typeface="Palatino"/>
                <a:cs typeface="Palatino"/>
                <a:sym typeface="Palatino"/>
              </a:defRPr>
            </a:lvl1pPr>
          </a:lstStyle>
          <a:p>
            <a:pPr/>
            <a:r>
              <a:t>3d modelling</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9"/>
                                        </p:tgtEl>
                                        <p:attrNameLst>
                                          <p:attrName>style.visibility</p:attrName>
                                        </p:attrNameLst>
                                      </p:cBhvr>
                                      <p:to>
                                        <p:strVal val="visible"/>
                                      </p:to>
                                    </p:set>
                                    <p:anim calcmode="lin" valueType="num">
                                      <p:cBhvr>
                                        <p:cTn id="7" dur="500" fill="hold"/>
                                        <p:tgtEl>
                                          <p:spTgt spid="49"/>
                                        </p:tgtEl>
                                        <p:attrNameLst>
                                          <p:attrName>ppt_x</p:attrName>
                                        </p:attrNameLst>
                                      </p:cBhvr>
                                      <p:tavLst>
                                        <p:tav tm="0">
                                          <p:val>
                                            <p:strVal val="0-#ppt_w/2"/>
                                          </p:val>
                                        </p:tav>
                                        <p:tav tm="100000">
                                          <p:val>
                                            <p:strVal val="#ppt_x"/>
                                          </p:val>
                                        </p:tav>
                                      </p:tavLst>
                                    </p:anim>
                                    <p:anim calcmode="lin" valueType="num">
                                      <p:cBhvr>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47"/>
                                        </p:tgtEl>
                                        <p:attrNameLst>
                                          <p:attrName>style.visibility</p:attrName>
                                        </p:attrNameLst>
                                      </p:cBhvr>
                                      <p:to>
                                        <p:strVal val="visible"/>
                                      </p:to>
                                    </p:set>
                                    <p:anim calcmode="lin" valueType="num">
                                      <p:cBhvr>
                                        <p:cTn id="13" dur="500" fill="hold"/>
                                        <p:tgtEl>
                                          <p:spTgt spid="47"/>
                                        </p:tgtEl>
                                        <p:attrNameLst>
                                          <p:attrName>ppt_x</p:attrName>
                                        </p:attrNameLst>
                                      </p:cBhvr>
                                      <p:tavLst>
                                        <p:tav tm="0">
                                          <p:val>
                                            <p:strVal val="#ppt_x"/>
                                          </p:val>
                                        </p:tav>
                                        <p:tav tm="100000">
                                          <p:val>
                                            <p:strVal val="#ppt_x"/>
                                          </p:val>
                                        </p:tav>
                                      </p:tavLst>
                                    </p:anim>
                                    <p:anim calcmode="lin" valueType="num">
                                      <p:cBhvr>
                                        <p:cTn id="1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3" fill="hold">
                                  <p:stCondLst>
                                    <p:cond delay="0"/>
                                  </p:stCondLst>
                                  <p:iterate type="el" backwards="0">
                                    <p:tmAbs val="0"/>
                                  </p:iterate>
                                  <p:childTnLst>
                                    <p:set>
                                      <p:cBhvr>
                                        <p:cTn id="18" fill="hold"/>
                                        <p:tgtEl>
                                          <p:spTgt spid="48"/>
                                        </p:tgtEl>
                                        <p:attrNameLst>
                                          <p:attrName>style.visibility</p:attrName>
                                        </p:attrNameLst>
                                      </p:cBhvr>
                                      <p:to>
                                        <p:strVal val="visible"/>
                                      </p:to>
                                    </p:set>
                                    <p:animEffect filter="fade" transition="in">
                                      <p:cBhvr>
                                        <p:cTn id="19" dur="10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4" presetID="2" grpId="4" fill="hold">
                                  <p:stCondLst>
                                    <p:cond delay="0"/>
                                  </p:stCondLst>
                                  <p:iterate type="el" backwards="0">
                                    <p:tmAbs val="0"/>
                                  </p:iterate>
                                  <p:childTnLst>
                                    <p:set>
                                      <p:cBhvr>
                                        <p:cTn id="23" fill="hold"/>
                                        <p:tgtEl>
                                          <p:spTgt spid="54"/>
                                        </p:tgtEl>
                                        <p:attrNameLst>
                                          <p:attrName>style.visibility</p:attrName>
                                        </p:attrNameLst>
                                      </p:cBhvr>
                                      <p:to>
                                        <p:strVal val="visible"/>
                                      </p:to>
                                    </p:set>
                                    <p:anim calcmode="lin" valueType="num">
                                      <p:cBhvr>
                                        <p:cTn id="24" dur="500" fill="hold"/>
                                        <p:tgtEl>
                                          <p:spTgt spid="54"/>
                                        </p:tgtEl>
                                        <p:attrNameLst>
                                          <p:attrName>ppt_x</p:attrName>
                                        </p:attrNameLst>
                                      </p:cBhvr>
                                      <p:tavLst>
                                        <p:tav tm="0">
                                          <p:val>
                                            <p:strVal val="#ppt_x"/>
                                          </p:val>
                                        </p:tav>
                                        <p:tav tm="100000">
                                          <p:val>
                                            <p:strVal val="#ppt_x"/>
                                          </p:val>
                                        </p:tav>
                                      </p:tavLst>
                                    </p:anim>
                                    <p:anim calcmode="lin" valueType="num">
                                      <p:cBhvr>
                                        <p:cTn id="2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5" fill="hold">
                                  <p:stCondLst>
                                    <p:cond delay="0"/>
                                  </p:stCondLst>
                                  <p:iterate type="el" backwards="0">
                                    <p:tmAbs val="0"/>
                                  </p:iterate>
                                  <p:childTnLst>
                                    <p:set>
                                      <p:cBhvr>
                                        <p:cTn id="29" fill="hold"/>
                                        <p:tgtEl>
                                          <p:spTgt spid="60"/>
                                        </p:tgtEl>
                                        <p:attrNameLst>
                                          <p:attrName>style.visibility</p:attrName>
                                        </p:attrNameLst>
                                      </p:cBhvr>
                                      <p:to>
                                        <p:strVal val="visible"/>
                                      </p:to>
                                    </p:set>
                                    <p:animEffect filter="fade" transition="in">
                                      <p:cBhvr>
                                        <p:cTn id="30" dur="1000"/>
                                        <p:tgtEl>
                                          <p:spTgt spid="60"/>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4" presetID="2" grpId="6" fill="hold">
                                  <p:stCondLst>
                                    <p:cond delay="0"/>
                                  </p:stCondLst>
                                  <p:iterate type="el" backwards="0">
                                    <p:tmAbs val="0"/>
                                  </p:iterate>
                                  <p:childTnLst>
                                    <p:set>
                                      <p:cBhvr>
                                        <p:cTn id="34" fill="hold"/>
                                        <p:tgtEl>
                                          <p:spTgt spid="59"/>
                                        </p:tgtEl>
                                        <p:attrNameLst>
                                          <p:attrName>style.visibility</p:attrName>
                                        </p:attrNameLst>
                                      </p:cBhvr>
                                      <p:to>
                                        <p:strVal val="visible"/>
                                      </p:to>
                                    </p:set>
                                    <p:anim calcmode="lin" valueType="num">
                                      <p:cBhvr>
                                        <p:cTn id="35" dur="500" fill="hold"/>
                                        <p:tgtEl>
                                          <p:spTgt spid="59"/>
                                        </p:tgtEl>
                                        <p:attrNameLst>
                                          <p:attrName>ppt_x</p:attrName>
                                        </p:attrNameLst>
                                      </p:cBhvr>
                                      <p:tavLst>
                                        <p:tav tm="0">
                                          <p:val>
                                            <p:strVal val="#ppt_x"/>
                                          </p:val>
                                        </p:tav>
                                        <p:tav tm="100000">
                                          <p:val>
                                            <p:strVal val="#ppt_x"/>
                                          </p:val>
                                        </p:tav>
                                      </p:tavLst>
                                    </p:anim>
                                    <p:anim calcmode="lin" valueType="num">
                                      <p:cBhvr>
                                        <p:cTn id="3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ID="10" grpId="7" fill="hold">
                                  <p:stCondLst>
                                    <p:cond delay="0"/>
                                  </p:stCondLst>
                                  <p:iterate type="el" backwards="0">
                                    <p:tmAbs val="0"/>
                                  </p:iterate>
                                  <p:childTnLst>
                                    <p:set>
                                      <p:cBhvr>
                                        <p:cTn id="40" fill="hold"/>
                                        <p:tgtEl>
                                          <p:spTgt spid="61"/>
                                        </p:tgtEl>
                                        <p:attrNameLst>
                                          <p:attrName>style.visibility</p:attrName>
                                        </p:attrNameLst>
                                      </p:cBhvr>
                                      <p:to>
                                        <p:strVal val="visible"/>
                                      </p:to>
                                    </p:set>
                                    <p:animEffect filter="fade" transition="in">
                                      <p:cBhvr>
                                        <p:cTn id="41"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 grpId="2"/>
      <p:bldP build="whole" bldLvl="1" animBg="1" rev="0" advAuto="0" spid="59" grpId="6"/>
      <p:bldP build="whole" bldLvl="1" animBg="1" rev="0" advAuto="0" spid="48" grpId="3"/>
      <p:bldP build="whole" bldLvl="1" animBg="1" rev="0" advAuto="0" spid="54" grpId="4"/>
      <p:bldP build="whole" bldLvl="1" animBg="1" rev="0" advAuto="0" spid="60" grpId="5"/>
      <p:bldP build="whole" bldLvl="1" animBg="1" rev="0" advAuto="0" spid="49" grpId="1"/>
      <p:bldP build="whole" bldLvl="1" animBg="1" rev="0" advAuto="0" spid="61" grpId="7"/>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 name="Blank diagram (1).png" descr="Blank diagram (1).png"/>
          <p:cNvPicPr>
            <a:picLocks noChangeAspect="1"/>
          </p:cNvPicPr>
          <p:nvPr/>
        </p:nvPicPr>
        <p:blipFill>
          <a:blip r:embed="rId2">
            <a:extLst/>
          </a:blip>
          <a:stretch>
            <a:fillRect/>
          </a:stretch>
        </p:blipFill>
        <p:spPr>
          <a:xfrm>
            <a:off x="952500" y="3059379"/>
            <a:ext cx="22797913" cy="10028657"/>
          </a:xfrm>
          <a:prstGeom prst="rect">
            <a:avLst/>
          </a:prstGeom>
          <a:ln w="12700">
            <a:miter lim="400000"/>
          </a:ln>
        </p:spPr>
      </p:pic>
      <p:sp>
        <p:nvSpPr>
          <p:cNvPr id="64" name="Группа 1"/>
          <p:cNvSpPr/>
          <p:nvPr/>
        </p:nvSpPr>
        <p:spPr>
          <a:xfrm>
            <a:off x="8584651" y="864265"/>
            <a:ext cx="1137699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11800"/>
              </a:lnSpc>
              <a:defRPr sz="7900">
                <a:solidFill>
                  <a:srgbClr val="FEFFFE"/>
                </a:solidFill>
                <a:latin typeface="Palatino"/>
                <a:ea typeface="Palatino"/>
                <a:cs typeface="Palatino"/>
                <a:sym typeface="Palatino"/>
              </a:defRPr>
            </a:lvl1pPr>
          </a:lstStyle>
          <a:p>
            <a:pPr/>
            <a:r>
              <a:t>Overall architecture </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4"/>
                                        </p:tgtEl>
                                        <p:attrNameLst>
                                          <p:attrName>style.visibility</p:attrName>
                                        </p:attrNameLst>
                                      </p:cBhvr>
                                      <p:to>
                                        <p:strVal val="visible"/>
                                      </p:to>
                                    </p:set>
                                    <p:anim calcmode="lin" valueType="num">
                                      <p:cBhvr>
                                        <p:cTn id="7" dur="500" fill="hold"/>
                                        <p:tgtEl>
                                          <p:spTgt spid="64"/>
                                        </p:tgtEl>
                                        <p:attrNameLst>
                                          <p:attrName>ppt_x</p:attrName>
                                        </p:attrNameLst>
                                      </p:cBhvr>
                                      <p:tavLst>
                                        <p:tav tm="0">
                                          <p:val>
                                            <p:strVal val="0-#ppt_w/2"/>
                                          </p:val>
                                        </p:tav>
                                        <p:tav tm="100000">
                                          <p:val>
                                            <p:strVal val="#ppt_x"/>
                                          </p:val>
                                        </p:tav>
                                      </p:tavLst>
                                    </p:anim>
                                    <p:anim calcmode="lin" valueType="num">
                                      <p:cBhvr>
                                        <p:cTn id="8"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Группа 1"/>
          <p:cNvSpPr txBox="1"/>
          <p:nvPr/>
        </p:nvSpPr>
        <p:spPr>
          <a:xfrm>
            <a:off x="3339638" y="667211"/>
            <a:ext cx="21175348" cy="18188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lnSpc>
                <a:spcPts val="11800"/>
              </a:lnSpc>
              <a:defRPr sz="7900">
                <a:solidFill>
                  <a:srgbClr val="FEFFFE"/>
                </a:solidFill>
                <a:latin typeface="Palatino"/>
                <a:ea typeface="Palatino"/>
                <a:cs typeface="Palatino"/>
                <a:sym typeface="Palatino"/>
              </a:defRPr>
            </a:lvl1pPr>
          </a:lstStyle>
          <a:p>
            <a:pPr/>
            <a:r>
              <a:t>Deliverables at each stage of the project</a:t>
            </a:r>
          </a:p>
        </p:txBody>
      </p:sp>
      <p:grpSp>
        <p:nvGrpSpPr>
          <p:cNvPr id="69" name="Группа 12"/>
          <p:cNvGrpSpPr/>
          <p:nvPr/>
        </p:nvGrpSpPr>
        <p:grpSpPr>
          <a:xfrm>
            <a:off x="1619038" y="9053417"/>
            <a:ext cx="6662460" cy="3674471"/>
            <a:chOff x="0" y="0"/>
            <a:chExt cx="6662458" cy="3674469"/>
          </a:xfrm>
        </p:grpSpPr>
        <p:sp>
          <p:nvSpPr>
            <p:cNvPr id="67" name="Прямоугольник 41"/>
            <p:cNvSpPr txBox="1"/>
            <p:nvPr/>
          </p:nvSpPr>
          <p:spPr>
            <a:xfrm>
              <a:off x="0" y="821570"/>
              <a:ext cx="6662459" cy="2852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nSpc>
                  <a:spcPct val="120000"/>
                </a:lnSpc>
                <a:defRPr sz="3200">
                  <a:solidFill>
                    <a:srgbClr val="96A4B2"/>
                  </a:solidFill>
                  <a:latin typeface="Palatino"/>
                  <a:ea typeface="Palatino"/>
                  <a:cs typeface="Palatino"/>
                  <a:sym typeface="Palatino"/>
                </a:defRPr>
              </a:lvl1pPr>
            </a:lstStyle>
            <a:p>
              <a:pPr/>
              <a:r>
                <a:t>The module takes in processed MRI image data and delivers raw unprocessed segmented tumor</a:t>
              </a:r>
            </a:p>
          </p:txBody>
        </p:sp>
        <p:sp>
          <p:nvSpPr>
            <p:cNvPr id="68" name="Прямоугольник 42"/>
            <p:cNvSpPr txBox="1"/>
            <p:nvPr/>
          </p:nvSpPr>
          <p:spPr>
            <a:xfrm>
              <a:off x="546569" y="0"/>
              <a:ext cx="6034256" cy="14691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Module 1 - Segmented tumor</a:t>
              </a:r>
            </a:p>
          </p:txBody>
        </p:sp>
      </p:grpSp>
      <p:grpSp>
        <p:nvGrpSpPr>
          <p:cNvPr id="72" name="Группа 12"/>
          <p:cNvGrpSpPr/>
          <p:nvPr/>
        </p:nvGrpSpPr>
        <p:grpSpPr>
          <a:xfrm>
            <a:off x="8530701" y="9055230"/>
            <a:ext cx="7322598" cy="4038549"/>
            <a:chOff x="0" y="0"/>
            <a:chExt cx="7322596" cy="4038547"/>
          </a:xfrm>
        </p:grpSpPr>
        <p:sp>
          <p:nvSpPr>
            <p:cNvPr id="70" name="Прямоугольник 41"/>
            <p:cNvSpPr txBox="1"/>
            <p:nvPr/>
          </p:nvSpPr>
          <p:spPr>
            <a:xfrm>
              <a:off x="0" y="902974"/>
              <a:ext cx="7322597" cy="31355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nSpc>
                  <a:spcPct val="120000"/>
                </a:lnSpc>
                <a:defRPr sz="3200">
                  <a:solidFill>
                    <a:srgbClr val="96A4B2"/>
                  </a:solidFill>
                  <a:latin typeface="Palatino"/>
                  <a:ea typeface="Palatino"/>
                  <a:cs typeface="Palatino"/>
                  <a:sym typeface="Palatino"/>
                </a:defRPr>
              </a:lvl1pPr>
            </a:lstStyle>
            <a:p>
              <a:pPr/>
              <a:r>
                <a:t>The unprocessed tumor is full of errors and this module delivers clean, smooth and error-free mesh object</a:t>
              </a:r>
            </a:p>
          </p:txBody>
        </p:sp>
        <p:sp>
          <p:nvSpPr>
            <p:cNvPr id="71" name="Прямоугольник 42"/>
            <p:cNvSpPr txBox="1"/>
            <p:nvPr/>
          </p:nvSpPr>
          <p:spPr>
            <a:xfrm>
              <a:off x="600725" y="0"/>
              <a:ext cx="6632149" cy="16147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Module 2 - Mesh refined tumor</a:t>
              </a:r>
            </a:p>
          </p:txBody>
        </p:sp>
      </p:grpSp>
      <p:grpSp>
        <p:nvGrpSpPr>
          <p:cNvPr id="75" name="Группа 12"/>
          <p:cNvGrpSpPr/>
          <p:nvPr/>
        </p:nvGrpSpPr>
        <p:grpSpPr>
          <a:xfrm>
            <a:off x="16709214" y="9055230"/>
            <a:ext cx="5943601" cy="732927"/>
            <a:chOff x="0" y="0"/>
            <a:chExt cx="5943600" cy="732926"/>
          </a:xfrm>
        </p:grpSpPr>
        <p:sp>
          <p:nvSpPr>
            <p:cNvPr id="73" name="Прямоугольник 41"/>
            <p:cNvSpPr/>
            <p:nvPr/>
          </p:nvSpPr>
          <p:spPr>
            <a:xfrm>
              <a:off x="0" y="732926"/>
              <a:ext cx="59436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nSpc>
                  <a:spcPct val="120000"/>
                </a:lnSpc>
                <a:defRPr sz="3200">
                  <a:solidFill>
                    <a:srgbClr val="96A4B2"/>
                  </a:solidFill>
                  <a:latin typeface="Palatino"/>
                  <a:ea typeface="Palatino"/>
                  <a:cs typeface="Palatino"/>
                  <a:sym typeface="Palatino"/>
                </a:defRPr>
              </a:lvl1pPr>
            </a:lstStyle>
            <a:p>
              <a:pPr/>
              <a:r>
                <a:t>The clean mesh file is processed to be capable of 3D printing and also made customizable for chosen 3D printer</a:t>
              </a:r>
            </a:p>
          </p:txBody>
        </p:sp>
        <p:sp>
          <p:nvSpPr>
            <p:cNvPr id="74" name="Прямоугольник 42"/>
            <p:cNvSpPr/>
            <p:nvPr/>
          </p:nvSpPr>
          <p:spPr>
            <a:xfrm>
              <a:off x="487596" y="0"/>
              <a:ext cx="538317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600">
                  <a:solidFill>
                    <a:srgbClr val="FEFFFE"/>
                  </a:solidFill>
                  <a:latin typeface="Palatino"/>
                  <a:ea typeface="Palatino"/>
                  <a:cs typeface="Palatino"/>
                  <a:sym typeface="Palatino"/>
                </a:defRPr>
              </a:lvl1pPr>
            </a:lstStyle>
            <a:p>
              <a:pPr/>
              <a:r>
                <a:t>Module 3 - 3D modeling</a:t>
              </a:r>
            </a:p>
          </p:txBody>
        </p:sp>
      </p:grpSp>
      <p:pic>
        <p:nvPicPr>
          <p:cNvPr id="76" name="Screen Shot 2021-05-06 at 3.08.44 PM.png" descr="Screen Shot 2021-05-06 at 3.08.44 PM.png"/>
          <p:cNvPicPr>
            <a:picLocks noChangeAspect="1"/>
          </p:cNvPicPr>
          <p:nvPr/>
        </p:nvPicPr>
        <p:blipFill>
          <a:blip r:embed="rId2">
            <a:extLst/>
          </a:blip>
          <a:stretch>
            <a:fillRect/>
          </a:stretch>
        </p:blipFill>
        <p:spPr>
          <a:xfrm>
            <a:off x="9143483" y="3407645"/>
            <a:ext cx="6097034" cy="4725980"/>
          </a:xfrm>
          <a:prstGeom prst="rect">
            <a:avLst/>
          </a:prstGeom>
          <a:ln w="12700">
            <a:miter lim="400000"/>
          </a:ln>
        </p:spPr>
      </p:pic>
      <p:pic>
        <p:nvPicPr>
          <p:cNvPr id="77" name="Screen Shot 2021-05-06 at 3.12.32 PM.png" descr="Screen Shot 2021-05-06 at 3.12.32 PM.png"/>
          <p:cNvPicPr>
            <a:picLocks noChangeAspect="1"/>
          </p:cNvPicPr>
          <p:nvPr/>
        </p:nvPicPr>
        <p:blipFill>
          <a:blip r:embed="rId3">
            <a:extLst/>
          </a:blip>
          <a:stretch>
            <a:fillRect/>
          </a:stretch>
        </p:blipFill>
        <p:spPr>
          <a:xfrm>
            <a:off x="2201009" y="3407645"/>
            <a:ext cx="5498518" cy="4960707"/>
          </a:xfrm>
          <a:prstGeom prst="rect">
            <a:avLst/>
          </a:prstGeom>
          <a:ln w="12700">
            <a:miter lim="400000"/>
          </a:ln>
        </p:spPr>
      </p:pic>
      <p:pic>
        <p:nvPicPr>
          <p:cNvPr id="78" name="Screen Shot 2021-05-06 at 3.15.09 PM.png" descr="Screen Shot 2021-05-06 at 3.15.09 PM.png"/>
          <p:cNvPicPr>
            <a:picLocks noChangeAspect="1"/>
          </p:cNvPicPr>
          <p:nvPr/>
        </p:nvPicPr>
        <p:blipFill>
          <a:blip r:embed="rId4">
            <a:extLst/>
          </a:blip>
          <a:stretch>
            <a:fillRect/>
          </a:stretch>
        </p:blipFill>
        <p:spPr>
          <a:xfrm>
            <a:off x="16292444" y="3407645"/>
            <a:ext cx="6777139" cy="472598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6"/>
                                        </p:tgtEl>
                                        <p:attrNameLst>
                                          <p:attrName>style.visibility</p:attrName>
                                        </p:attrNameLst>
                                      </p:cBhvr>
                                      <p:to>
                                        <p:strVal val="visible"/>
                                      </p:to>
                                    </p:set>
                                    <p:anim calcmode="lin" valueType="num">
                                      <p:cBhvr>
                                        <p:cTn id="7" dur="500" fill="hold"/>
                                        <p:tgtEl>
                                          <p:spTgt spid="66"/>
                                        </p:tgtEl>
                                        <p:attrNameLst>
                                          <p:attrName>ppt_x</p:attrName>
                                        </p:attrNameLst>
                                      </p:cBhvr>
                                      <p:tavLst>
                                        <p:tav tm="0">
                                          <p:val>
                                            <p:strVal val="0-#ppt_w/2"/>
                                          </p:val>
                                        </p:tav>
                                        <p:tav tm="100000">
                                          <p:val>
                                            <p:strVal val="#ppt_x"/>
                                          </p:val>
                                        </p:tav>
                                      </p:tavLst>
                                    </p:anim>
                                    <p:anim calcmode="lin" valueType="num">
                                      <p:cBhvr>
                                        <p:cTn id="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10" grpId="2" fill="hold">
                                  <p:stCondLst>
                                    <p:cond delay="0"/>
                                  </p:stCondLst>
                                  <p:iterate type="el" backwards="0">
                                    <p:tmAbs val="0"/>
                                  </p:iterate>
                                  <p:childTnLst>
                                    <p:set>
                                      <p:cBhvr>
                                        <p:cTn id="12" fill="hold"/>
                                        <p:tgtEl>
                                          <p:spTgt spid="77"/>
                                        </p:tgtEl>
                                        <p:attrNameLst>
                                          <p:attrName>style.visibility</p:attrName>
                                        </p:attrNameLst>
                                      </p:cBhvr>
                                      <p:to>
                                        <p:strVal val="visible"/>
                                      </p:to>
                                    </p:set>
                                    <p:animEffect filter="fade" transition="in">
                                      <p:cBhvr>
                                        <p:cTn id="13" dur="3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4" presetID="2" grpId="3" fill="hold">
                                  <p:stCondLst>
                                    <p:cond delay="0"/>
                                  </p:stCondLst>
                                  <p:iterate type="el" backwards="0">
                                    <p:tmAbs val="0"/>
                                  </p:iterate>
                                  <p:childTnLst>
                                    <p:set>
                                      <p:cBhvr>
                                        <p:cTn id="17" fill="hold"/>
                                        <p:tgtEl>
                                          <p:spTgt spid="69"/>
                                        </p:tgtEl>
                                        <p:attrNameLst>
                                          <p:attrName>style.visibility</p:attrName>
                                        </p:attrNameLst>
                                      </p:cBhvr>
                                      <p:to>
                                        <p:strVal val="visible"/>
                                      </p:to>
                                    </p:set>
                                    <p:anim calcmode="lin" valueType="num">
                                      <p:cBhvr>
                                        <p:cTn id="18" dur="500" fill="hold"/>
                                        <p:tgtEl>
                                          <p:spTgt spid="69"/>
                                        </p:tgtEl>
                                        <p:attrNameLst>
                                          <p:attrName>ppt_x</p:attrName>
                                        </p:attrNameLst>
                                      </p:cBhvr>
                                      <p:tavLst>
                                        <p:tav tm="0">
                                          <p:val>
                                            <p:strVal val="#ppt_x"/>
                                          </p:val>
                                        </p:tav>
                                        <p:tav tm="100000">
                                          <p:val>
                                            <p:strVal val="#ppt_x"/>
                                          </p:val>
                                        </p:tav>
                                      </p:tavLst>
                                    </p:anim>
                                    <p:anim calcmode="lin" valueType="num">
                                      <p:cBhvr>
                                        <p:cTn id="1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4" fill="hold">
                                  <p:stCondLst>
                                    <p:cond delay="0"/>
                                  </p:stCondLst>
                                  <p:iterate type="el" backwards="0">
                                    <p:tmAbs val="0"/>
                                  </p:iterate>
                                  <p:childTnLst>
                                    <p:set>
                                      <p:cBhvr>
                                        <p:cTn id="23" fill="hold"/>
                                        <p:tgtEl>
                                          <p:spTgt spid="76"/>
                                        </p:tgtEl>
                                        <p:attrNameLst>
                                          <p:attrName>style.visibility</p:attrName>
                                        </p:attrNameLst>
                                      </p:cBhvr>
                                      <p:to>
                                        <p:strVal val="visible"/>
                                      </p:to>
                                    </p:set>
                                    <p:animEffect filter="fade" transition="in">
                                      <p:cBhvr>
                                        <p:cTn id="24" dur="300"/>
                                        <p:tgtEl>
                                          <p:spTgt spid="76"/>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4" presetID="2" grpId="5" fill="hold">
                                  <p:stCondLst>
                                    <p:cond delay="0"/>
                                  </p:stCondLst>
                                  <p:iterate type="el" backwards="0">
                                    <p:tmAbs val="0"/>
                                  </p:iterate>
                                  <p:childTnLst>
                                    <p:set>
                                      <p:cBhvr>
                                        <p:cTn id="28" fill="hold"/>
                                        <p:tgtEl>
                                          <p:spTgt spid="72"/>
                                        </p:tgtEl>
                                        <p:attrNameLst>
                                          <p:attrName>style.visibility</p:attrName>
                                        </p:attrNameLst>
                                      </p:cBhvr>
                                      <p:to>
                                        <p:strVal val="visible"/>
                                      </p:to>
                                    </p:set>
                                    <p:anim calcmode="lin" valueType="num">
                                      <p:cBhvr>
                                        <p:cTn id="29" dur="500" fill="hold"/>
                                        <p:tgtEl>
                                          <p:spTgt spid="72"/>
                                        </p:tgtEl>
                                        <p:attrNameLst>
                                          <p:attrName>ppt_x</p:attrName>
                                        </p:attrNameLst>
                                      </p:cBhvr>
                                      <p:tavLst>
                                        <p:tav tm="0">
                                          <p:val>
                                            <p:strVal val="#ppt_x"/>
                                          </p:val>
                                        </p:tav>
                                        <p:tav tm="100000">
                                          <p:val>
                                            <p:strVal val="#ppt_x"/>
                                          </p:val>
                                        </p:tav>
                                      </p:tavLst>
                                    </p:anim>
                                    <p:anim calcmode="lin" valueType="num">
                                      <p:cBhvr>
                                        <p:cTn id="3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6" fill="hold">
                                  <p:stCondLst>
                                    <p:cond delay="0"/>
                                  </p:stCondLst>
                                  <p:iterate type="el" backwards="0">
                                    <p:tmAbs val="0"/>
                                  </p:iterate>
                                  <p:childTnLst>
                                    <p:set>
                                      <p:cBhvr>
                                        <p:cTn id="34" fill="hold"/>
                                        <p:tgtEl>
                                          <p:spTgt spid="78"/>
                                        </p:tgtEl>
                                        <p:attrNameLst>
                                          <p:attrName>style.visibility</p:attrName>
                                        </p:attrNameLst>
                                      </p:cBhvr>
                                      <p:to>
                                        <p:strVal val="visible"/>
                                      </p:to>
                                    </p:set>
                                    <p:animEffect filter="fade" transition="in">
                                      <p:cBhvr>
                                        <p:cTn id="35" dur="300"/>
                                        <p:tgtEl>
                                          <p:spTgt spid="78"/>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4" presetID="2" grpId="7" fill="hold">
                                  <p:stCondLst>
                                    <p:cond delay="0"/>
                                  </p:stCondLst>
                                  <p:iterate type="el" backwards="0">
                                    <p:tmAbs val="0"/>
                                  </p:iterate>
                                  <p:childTnLst>
                                    <p:set>
                                      <p:cBhvr>
                                        <p:cTn id="39" fill="hold"/>
                                        <p:tgtEl>
                                          <p:spTgt spid="75"/>
                                        </p:tgtEl>
                                        <p:attrNameLst>
                                          <p:attrName>style.visibility</p:attrName>
                                        </p:attrNameLst>
                                      </p:cBhvr>
                                      <p:to>
                                        <p:strVal val="visible"/>
                                      </p:to>
                                    </p:set>
                                    <p:anim calcmode="lin" valueType="num">
                                      <p:cBhvr>
                                        <p:cTn id="40" dur="500" fill="hold"/>
                                        <p:tgtEl>
                                          <p:spTgt spid="75"/>
                                        </p:tgtEl>
                                        <p:attrNameLst>
                                          <p:attrName>ppt_x</p:attrName>
                                        </p:attrNameLst>
                                      </p:cBhvr>
                                      <p:tavLst>
                                        <p:tav tm="0">
                                          <p:val>
                                            <p:strVal val="#ppt_x"/>
                                          </p:val>
                                        </p:tav>
                                        <p:tav tm="100000">
                                          <p:val>
                                            <p:strVal val="#ppt_x"/>
                                          </p:val>
                                        </p:tav>
                                      </p:tavLst>
                                    </p:anim>
                                    <p:anim calcmode="lin" valueType="num">
                                      <p:cBhvr>
                                        <p:cTn id="41"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 grpId="2"/>
      <p:bldP build="whole" bldLvl="1" animBg="1" rev="0" advAuto="0" spid="78" grpId="6"/>
      <p:bldP build="whole" bldLvl="1" animBg="1" rev="0" advAuto="0" spid="66" grpId="1"/>
      <p:bldP build="whole" bldLvl="1" animBg="1" rev="0" advAuto="0" spid="69" grpId="3"/>
      <p:bldP build="whole" bldLvl="1" animBg="1" rev="0" advAuto="0" spid="75" grpId="7"/>
      <p:bldP build="whole" bldLvl="1" animBg="1" rev="0" advAuto="0" spid="72" grpId="5"/>
      <p:bldP build="whole" bldLvl="1" animBg="1" rev="0" advAuto="0" spid="76" grpId="4"/>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3" name="Группа 3"/>
          <p:cNvGrpSpPr/>
          <p:nvPr/>
        </p:nvGrpSpPr>
        <p:grpSpPr>
          <a:xfrm>
            <a:off x="714149" y="9126157"/>
            <a:ext cx="3806069" cy="1348292"/>
            <a:chOff x="0" y="113463"/>
            <a:chExt cx="3806068" cy="1348290"/>
          </a:xfrm>
        </p:grpSpPr>
        <p:sp>
          <p:nvSpPr>
            <p:cNvPr id="80" name="Прямоугольник 1"/>
            <p:cNvSpPr/>
            <p:nvPr/>
          </p:nvSpPr>
          <p:spPr>
            <a:xfrm>
              <a:off x="1" y="946689"/>
              <a:ext cx="3806068" cy="144000"/>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81" name="Прямоугольник 31"/>
            <p:cNvSpPr/>
            <p:nvPr/>
          </p:nvSpPr>
          <p:spPr>
            <a:xfrm>
              <a:off x="0" y="1461754"/>
              <a:ext cx="38060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600">
                  <a:solidFill>
                    <a:srgbClr val="FEFFFE"/>
                  </a:solidFill>
                  <a:latin typeface="Palatino"/>
                  <a:ea typeface="Palatino"/>
                  <a:cs typeface="Palatino"/>
                  <a:sym typeface="Palatino"/>
                </a:defRPr>
              </a:lvl1pPr>
            </a:lstStyle>
            <a:p>
              <a:pPr/>
              <a:r>
                <a:t>Dataset </a:t>
              </a:r>
            </a:p>
          </p:txBody>
        </p:sp>
        <p:sp>
          <p:nvSpPr>
            <p:cNvPr id="82" name="Треугольник 32"/>
            <p:cNvSpPr/>
            <p:nvPr/>
          </p:nvSpPr>
          <p:spPr>
            <a:xfrm rot="10800000">
              <a:off x="1705606" y="113463"/>
              <a:ext cx="394856" cy="34039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 name="Рисунок 14" descr="Рисунок 14"/>
          <p:cNvPicPr>
            <a:picLocks noChangeAspect="1"/>
          </p:cNvPicPr>
          <p:nvPr>
            <p:ph type="pic" idx="21"/>
          </p:nvPr>
        </p:nvPicPr>
        <p:blipFill>
          <a:blip r:embed="rId2">
            <a:extLst/>
          </a:blip>
          <a:stretch>
            <a:fillRect/>
          </a:stretch>
        </p:blipFill>
        <p:spPr>
          <a:xfrm>
            <a:off x="0" y="0"/>
            <a:ext cx="24384000" cy="13715999"/>
          </a:xfrm>
          <a:prstGeom prst="rect">
            <a:avLst/>
          </a:prstGeom>
        </p:spPr>
      </p:pic>
      <p:pic>
        <p:nvPicPr>
          <p:cNvPr id="86" name="Screen Shot 2021-05-06 at 2.04.41 PM.png" descr="Screen Shot 2021-05-06 at 2.04.41 PM.png"/>
          <p:cNvPicPr>
            <a:picLocks noChangeAspect="1"/>
          </p:cNvPicPr>
          <p:nvPr/>
        </p:nvPicPr>
        <p:blipFill>
          <a:blip r:embed="rId3">
            <a:extLst/>
          </a:blip>
          <a:stretch>
            <a:fillRect/>
          </a:stretch>
        </p:blipFill>
        <p:spPr>
          <a:xfrm>
            <a:off x="10160661" y="4779057"/>
            <a:ext cx="4960594" cy="7975604"/>
          </a:xfrm>
          <a:prstGeom prst="rect">
            <a:avLst/>
          </a:prstGeom>
          <a:ln w="12700">
            <a:miter lim="400000"/>
          </a:ln>
        </p:spPr>
      </p:pic>
      <p:grpSp>
        <p:nvGrpSpPr>
          <p:cNvPr id="89" name="Группа 4"/>
          <p:cNvGrpSpPr/>
          <p:nvPr/>
        </p:nvGrpSpPr>
        <p:grpSpPr>
          <a:xfrm>
            <a:off x="0" y="-1"/>
            <a:ext cx="7576457" cy="13716001"/>
            <a:chOff x="0" y="0"/>
            <a:chExt cx="7576456" cy="13716000"/>
          </a:xfrm>
        </p:grpSpPr>
        <p:sp>
          <p:nvSpPr>
            <p:cNvPr id="87" name="Прямоугольник 1"/>
            <p:cNvSpPr/>
            <p:nvPr/>
          </p:nvSpPr>
          <p:spPr>
            <a:xfrm>
              <a:off x="0" y="0"/>
              <a:ext cx="7576457" cy="13716000"/>
            </a:xfrm>
            <a:prstGeom prst="rect">
              <a:avLst/>
            </a:prstGeom>
            <a:solidFill>
              <a:schemeClr val="accent4"/>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88" name="Прямоугольник 17"/>
            <p:cNvSpPr/>
            <p:nvPr/>
          </p:nvSpPr>
          <p:spPr>
            <a:xfrm>
              <a:off x="0" y="-1"/>
              <a:ext cx="7576457" cy="288001"/>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nvGrpSpPr>
          <p:cNvPr id="92" name="Группа 2"/>
          <p:cNvGrpSpPr/>
          <p:nvPr/>
        </p:nvGrpSpPr>
        <p:grpSpPr>
          <a:xfrm>
            <a:off x="1697177" y="8308489"/>
            <a:ext cx="3649901" cy="511715"/>
            <a:chOff x="0" y="0"/>
            <a:chExt cx="3649900" cy="511713"/>
          </a:xfrm>
        </p:grpSpPr>
        <p:sp>
          <p:nvSpPr>
            <p:cNvPr id="90" name="TextBox 15"/>
            <p:cNvSpPr/>
            <p:nvPr/>
          </p:nvSpPr>
          <p:spPr>
            <a:xfrm>
              <a:off x="0" y="511713"/>
              <a:ext cx="36499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lnSpc>
                  <a:spcPct val="200000"/>
                </a:lnSpc>
                <a:defRPr sz="2800">
                  <a:solidFill>
                    <a:schemeClr val="accent5">
                      <a:satOff val="-3571"/>
                      <a:lumOff val="31274"/>
                    </a:schemeClr>
                  </a:solidFill>
                  <a:latin typeface="Palatino"/>
                  <a:ea typeface="Palatino"/>
                  <a:cs typeface="Palatino"/>
                  <a:sym typeface="Palatino"/>
                </a:defRPr>
              </a:pPr>
              <a:r>
                <a:t>FLAIR </a:t>
              </a:r>
            </a:p>
            <a:p>
              <a:pPr algn="ctr">
                <a:lnSpc>
                  <a:spcPct val="200000"/>
                </a:lnSpc>
                <a:defRPr sz="2800">
                  <a:solidFill>
                    <a:schemeClr val="accent5">
                      <a:satOff val="-3571"/>
                      <a:lumOff val="31274"/>
                    </a:schemeClr>
                  </a:solidFill>
                  <a:latin typeface="Palatino"/>
                  <a:ea typeface="Palatino"/>
                  <a:cs typeface="Palatino"/>
                  <a:sym typeface="Palatino"/>
                </a:defRPr>
              </a:pPr>
              <a:r>
                <a:t>T1</a:t>
              </a:r>
            </a:p>
            <a:p>
              <a:pPr algn="ctr">
                <a:lnSpc>
                  <a:spcPct val="200000"/>
                </a:lnSpc>
                <a:defRPr sz="2800">
                  <a:solidFill>
                    <a:schemeClr val="accent5">
                      <a:satOff val="-3571"/>
                      <a:lumOff val="31274"/>
                    </a:schemeClr>
                  </a:solidFill>
                  <a:latin typeface="Palatino"/>
                  <a:ea typeface="Palatino"/>
                  <a:cs typeface="Palatino"/>
                  <a:sym typeface="Palatino"/>
                </a:defRPr>
              </a:pPr>
              <a:r>
                <a:t>T1CE</a:t>
              </a:r>
            </a:p>
            <a:p>
              <a:pPr algn="ctr">
                <a:lnSpc>
                  <a:spcPct val="200000"/>
                </a:lnSpc>
                <a:defRPr sz="2800">
                  <a:solidFill>
                    <a:schemeClr val="accent5">
                      <a:satOff val="-3571"/>
                      <a:lumOff val="31274"/>
                    </a:schemeClr>
                  </a:solidFill>
                  <a:latin typeface="Palatino"/>
                  <a:ea typeface="Palatino"/>
                  <a:cs typeface="Palatino"/>
                  <a:sym typeface="Palatino"/>
                </a:defRPr>
              </a:pPr>
              <a:r>
                <a:t>T2</a:t>
              </a:r>
            </a:p>
          </p:txBody>
        </p:sp>
        <p:sp>
          <p:nvSpPr>
            <p:cNvPr id="91" name="Прямая соединительная линия 16"/>
            <p:cNvSpPr/>
            <p:nvPr/>
          </p:nvSpPr>
          <p:spPr>
            <a:xfrm>
              <a:off x="740483" y="0"/>
              <a:ext cx="2168934" cy="0"/>
            </a:xfrm>
            <a:prstGeom prst="line">
              <a:avLst/>
            </a:prstGeom>
            <a:noFill/>
            <a:ln w="50800" cap="flat">
              <a:solidFill>
                <a:schemeClr val="accent3"/>
              </a:solidFill>
              <a:prstDash val="solid"/>
              <a:miter lim="800000"/>
            </a:ln>
            <a:effectLst/>
          </p:spPr>
          <p:txBody>
            <a:bodyPr wrap="square" lIns="45718" tIns="45718" rIns="45718" bIns="45718" numCol="1" anchor="t">
              <a:noAutofit/>
            </a:bodyPr>
            <a:lstStyle/>
            <a:p>
              <a:pPr/>
            </a:p>
          </p:txBody>
        </p:sp>
      </p:grpSp>
      <p:grpSp>
        <p:nvGrpSpPr>
          <p:cNvPr id="95" name="Группа 2"/>
          <p:cNvGrpSpPr/>
          <p:nvPr/>
        </p:nvGrpSpPr>
        <p:grpSpPr>
          <a:xfrm>
            <a:off x="616763" y="2036424"/>
            <a:ext cx="6342931" cy="1270001"/>
            <a:chOff x="0" y="0"/>
            <a:chExt cx="6342929" cy="1270000"/>
          </a:xfrm>
        </p:grpSpPr>
        <p:sp>
          <p:nvSpPr>
            <p:cNvPr id="93" name="TextBox 43"/>
            <p:cNvSpPr/>
            <p:nvPr/>
          </p:nvSpPr>
          <p:spPr>
            <a:xfrm>
              <a:off x="3181053"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5000">
                  <a:solidFill>
                    <a:srgbClr val="FEFFFE"/>
                  </a:solidFill>
                  <a:latin typeface="Palatino"/>
                  <a:ea typeface="Palatino"/>
                  <a:cs typeface="Palatino"/>
                  <a:sym typeface="Palatino"/>
                </a:defRPr>
              </a:lvl1pPr>
            </a:lstStyle>
            <a:p>
              <a:pPr/>
              <a:r>
                <a:t>BRATS</a:t>
              </a:r>
            </a:p>
          </p:txBody>
        </p:sp>
        <p:sp>
          <p:nvSpPr>
            <p:cNvPr id="94" name="TextBox 44"/>
            <p:cNvSpPr/>
            <p:nvPr/>
          </p:nvSpPr>
          <p:spPr>
            <a:xfrm>
              <a:off x="0" y="1094682"/>
              <a:ext cx="634293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2800">
                  <a:solidFill>
                    <a:srgbClr val="96A4B2"/>
                  </a:solidFill>
                  <a:latin typeface="Palatino"/>
                  <a:ea typeface="Palatino"/>
                  <a:cs typeface="Palatino"/>
                  <a:sym typeface="Palatino"/>
                </a:defRPr>
              </a:lvl1pPr>
            </a:lstStyle>
            <a:p>
              <a:pPr/>
              <a:r>
                <a:t>The 3D scans in MRI format provided as a part of the MICCAI BraTS challenge</a:t>
              </a:r>
            </a:p>
          </p:txBody>
        </p:sp>
      </p:grpSp>
      <p:sp>
        <p:nvSpPr>
          <p:cNvPr id="96" name="Группа 2"/>
          <p:cNvSpPr/>
          <p:nvPr/>
        </p:nvSpPr>
        <p:spPr>
          <a:xfrm>
            <a:off x="3522127" y="6652998"/>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5000">
                <a:solidFill>
                  <a:srgbClr val="FEFFFE"/>
                </a:solidFill>
                <a:latin typeface="Palatino"/>
                <a:ea typeface="Palatino"/>
                <a:cs typeface="Palatino"/>
                <a:sym typeface="Palatino"/>
              </a:defRPr>
            </a:lvl1pPr>
          </a:lstStyle>
          <a:p>
            <a:pPr/>
            <a:r>
              <a:t>Image contrasts</a:t>
            </a:r>
          </a:p>
        </p:txBody>
      </p:sp>
      <p:grpSp>
        <p:nvGrpSpPr>
          <p:cNvPr id="99" name="Группа 4"/>
          <p:cNvGrpSpPr/>
          <p:nvPr/>
        </p:nvGrpSpPr>
        <p:grpSpPr>
          <a:xfrm>
            <a:off x="8062456" y="497062"/>
            <a:ext cx="15540306" cy="4390120"/>
            <a:chOff x="0" y="0"/>
            <a:chExt cx="15540305" cy="4390118"/>
          </a:xfrm>
        </p:grpSpPr>
        <p:sp>
          <p:nvSpPr>
            <p:cNvPr id="97" name="Прямоугольник 41"/>
            <p:cNvSpPr txBox="1"/>
            <p:nvPr/>
          </p:nvSpPr>
          <p:spPr>
            <a:xfrm>
              <a:off x="-1" y="915773"/>
              <a:ext cx="15540307" cy="3474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000">
                  <a:solidFill>
                    <a:srgbClr val="000000"/>
                  </a:solidFill>
                  <a:latin typeface="Palatino"/>
                  <a:ea typeface="Palatino"/>
                  <a:cs typeface="Palatino"/>
                  <a:sym typeface="Palatino"/>
                </a:defRPr>
              </a:lvl1pPr>
            </a:lstStyle>
            <a:p>
              <a:pPr/>
              <a:r>
                <a:t>Acquiring the dataset involves following certain procedures and it is provided as 2 folders namely, Training and Validation. Each folder consists of several sub-folders each of which corresponds to the input scans of a single sample. Inside these folders are several contrasts of the sample considered. The training set addiontially consists of the tumor segment for training the model whereas the validation folder doesn’t contain any of those</a:t>
              </a:r>
            </a:p>
          </p:txBody>
        </p:sp>
        <p:sp>
          <p:nvSpPr>
            <p:cNvPr id="98" name="Прямоугольник 42"/>
            <p:cNvSpPr txBox="1"/>
            <p:nvPr/>
          </p:nvSpPr>
          <p:spPr>
            <a:xfrm>
              <a:off x="732649" y="0"/>
              <a:ext cx="14075010" cy="8410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Files and folder included in the dataset</a:t>
              </a:r>
            </a:p>
          </p:txBody>
        </p:sp>
      </p:grpSp>
      <p:pic>
        <p:nvPicPr>
          <p:cNvPr id="100" name="Screen Shot 2021-05-06 at 2.04.03 PM.png" descr="Screen Shot 2021-05-06 at 2.04.03 PM.png"/>
          <p:cNvPicPr>
            <a:picLocks noChangeAspect="1"/>
          </p:cNvPicPr>
          <p:nvPr/>
        </p:nvPicPr>
        <p:blipFill>
          <a:blip r:embed="rId4">
            <a:extLst/>
          </a:blip>
          <a:stretch>
            <a:fillRect/>
          </a:stretch>
        </p:blipFill>
        <p:spPr>
          <a:xfrm>
            <a:off x="16604039" y="4810917"/>
            <a:ext cx="4876801" cy="7912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89"/>
                                        </p:tgtEl>
                                        <p:attrNameLst>
                                          <p:attrName>style.visibility</p:attrName>
                                        </p:attrNameLst>
                                      </p:cBhvr>
                                      <p:to>
                                        <p:strVal val="visible"/>
                                      </p:to>
                                    </p:set>
                                    <p:anim calcmode="lin" valueType="num">
                                      <p:cBhvr>
                                        <p:cTn id="7" dur="500" fill="hold"/>
                                        <p:tgtEl>
                                          <p:spTgt spid="89"/>
                                        </p:tgtEl>
                                        <p:attrNameLst>
                                          <p:attrName>ppt_x</p:attrName>
                                        </p:attrNameLst>
                                      </p:cBhvr>
                                      <p:tavLst>
                                        <p:tav tm="0">
                                          <p:val>
                                            <p:strVal val="#ppt_x"/>
                                          </p:val>
                                        </p:tav>
                                        <p:tav tm="100000">
                                          <p:val>
                                            <p:strVal val="#ppt_x"/>
                                          </p:val>
                                        </p:tav>
                                      </p:tavLst>
                                    </p:anim>
                                    <p:anim calcmode="lin" valueType="num">
                                      <p:cBhvr>
                                        <p:cTn id="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10" grpId="2" fill="hold">
                                  <p:stCondLst>
                                    <p:cond delay="0"/>
                                  </p:stCondLst>
                                  <p:iterate type="el" backwards="0">
                                    <p:tmAbs val="0"/>
                                  </p:iterate>
                                  <p:childTnLst>
                                    <p:set>
                                      <p:cBhvr>
                                        <p:cTn id="12" fill="hold"/>
                                        <p:tgtEl>
                                          <p:spTgt spid="95"/>
                                        </p:tgtEl>
                                        <p:attrNameLst>
                                          <p:attrName>style.visibility</p:attrName>
                                        </p:attrNameLst>
                                      </p:cBhvr>
                                      <p:to>
                                        <p:strVal val="visible"/>
                                      </p:to>
                                    </p:set>
                                    <p:animEffect filter="fade" transition="in">
                                      <p:cBhvr>
                                        <p:cTn id="13" dur="500"/>
                                        <p:tgtEl>
                                          <p:spTgt spid="95"/>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ID="10" grpId="3" fill="hold">
                                  <p:stCondLst>
                                    <p:cond delay="0"/>
                                  </p:stCondLst>
                                  <p:iterate type="el" backwards="0">
                                    <p:tmAbs val="0"/>
                                  </p:iterate>
                                  <p:childTnLst>
                                    <p:set>
                                      <p:cBhvr>
                                        <p:cTn id="17" fill="hold"/>
                                        <p:tgtEl>
                                          <p:spTgt spid="96"/>
                                        </p:tgtEl>
                                        <p:attrNameLst>
                                          <p:attrName>style.visibility</p:attrName>
                                        </p:attrNameLst>
                                      </p:cBhvr>
                                      <p:to>
                                        <p:strVal val="visible"/>
                                      </p:to>
                                    </p:set>
                                    <p:animEffect filter="fade" transition="in">
                                      <p:cBhvr>
                                        <p:cTn id="18" dur="500"/>
                                        <p:tgtEl>
                                          <p:spTgt spid="96"/>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4" presetID="2" grpId="4" fill="hold">
                                  <p:stCondLst>
                                    <p:cond delay="0"/>
                                  </p:stCondLst>
                                  <p:iterate type="el" backwards="0">
                                    <p:tmAbs val="0"/>
                                  </p:iterate>
                                  <p:childTnLst>
                                    <p:set>
                                      <p:cBhvr>
                                        <p:cTn id="22" fill="hold"/>
                                        <p:tgtEl>
                                          <p:spTgt spid="92"/>
                                        </p:tgtEl>
                                        <p:attrNameLst>
                                          <p:attrName>style.visibility</p:attrName>
                                        </p:attrNameLst>
                                      </p:cBhvr>
                                      <p:to>
                                        <p:strVal val="visible"/>
                                      </p:to>
                                    </p:set>
                                    <p:anim calcmode="lin" valueType="num">
                                      <p:cBhvr>
                                        <p:cTn id="23" dur="500" fill="hold"/>
                                        <p:tgtEl>
                                          <p:spTgt spid="92"/>
                                        </p:tgtEl>
                                        <p:attrNameLst>
                                          <p:attrName>ppt_x</p:attrName>
                                        </p:attrNameLst>
                                      </p:cBhvr>
                                      <p:tavLst>
                                        <p:tav tm="0">
                                          <p:val>
                                            <p:strVal val="#ppt_x"/>
                                          </p:val>
                                        </p:tav>
                                        <p:tav tm="100000">
                                          <p:val>
                                            <p:strVal val="#ppt_x"/>
                                          </p:val>
                                        </p:tav>
                                      </p:tavLst>
                                    </p:anim>
                                    <p:anim calcmode="lin" valueType="num">
                                      <p:cBhvr>
                                        <p:cTn id="24"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ID="10" grpId="5" fill="hold">
                                  <p:stCondLst>
                                    <p:cond delay="0"/>
                                  </p:stCondLst>
                                  <p:iterate type="el" backwards="0">
                                    <p:tmAbs val="0"/>
                                  </p:iterate>
                                  <p:childTnLst>
                                    <p:set>
                                      <p:cBhvr>
                                        <p:cTn id="28" fill="hold"/>
                                        <p:tgtEl>
                                          <p:spTgt spid="99"/>
                                        </p:tgtEl>
                                        <p:attrNameLst>
                                          <p:attrName>style.visibility</p:attrName>
                                        </p:attrNameLst>
                                      </p:cBhvr>
                                      <p:to>
                                        <p:strVal val="visible"/>
                                      </p:to>
                                    </p:set>
                                    <p:animEffect filter="fade" transition="in">
                                      <p:cBhvr>
                                        <p:cTn id="29" dur="1000"/>
                                        <p:tgtEl>
                                          <p:spTgt spid="99"/>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10" grpId="6" fill="hold">
                                  <p:stCondLst>
                                    <p:cond delay="0"/>
                                  </p:stCondLst>
                                  <p:iterate type="el" backwards="0">
                                    <p:tmAbs val="0"/>
                                  </p:iterate>
                                  <p:childTnLst>
                                    <p:set>
                                      <p:cBhvr>
                                        <p:cTn id="33" fill="hold"/>
                                        <p:tgtEl>
                                          <p:spTgt spid="86"/>
                                        </p:tgtEl>
                                        <p:attrNameLst>
                                          <p:attrName>style.visibility</p:attrName>
                                        </p:attrNameLst>
                                      </p:cBhvr>
                                      <p:to>
                                        <p:strVal val="visible"/>
                                      </p:to>
                                    </p:set>
                                    <p:animEffect filter="fade" transition="in">
                                      <p:cBhvr>
                                        <p:cTn id="34" dur="1000"/>
                                        <p:tgtEl>
                                          <p:spTgt spid="86"/>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10" grpId="7" fill="hold">
                                  <p:stCondLst>
                                    <p:cond delay="0"/>
                                  </p:stCondLst>
                                  <p:iterate type="el" backwards="0">
                                    <p:tmAbs val="0"/>
                                  </p:iterate>
                                  <p:childTnLst>
                                    <p:set>
                                      <p:cBhvr>
                                        <p:cTn id="38" fill="hold"/>
                                        <p:tgtEl>
                                          <p:spTgt spid="100"/>
                                        </p:tgtEl>
                                        <p:attrNameLst>
                                          <p:attrName>style.visibility</p:attrName>
                                        </p:attrNameLst>
                                      </p:cBhvr>
                                      <p:to>
                                        <p:strVal val="visible"/>
                                      </p:to>
                                    </p:set>
                                    <p:animEffect filter="fade" transition="in">
                                      <p:cBhvr>
                                        <p:cTn id="39"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 grpId="2"/>
      <p:bldP build="whole" bldLvl="1" animBg="1" rev="0" advAuto="0" spid="100" grpId="7"/>
      <p:bldP build="whole" bldLvl="1" animBg="1" rev="0" advAuto="0" spid="99" grpId="5"/>
      <p:bldP build="whole" bldLvl="1" animBg="1" rev="0" advAuto="0" spid="96" grpId="3"/>
      <p:bldP build="whole" bldLvl="1" animBg="1" rev="0" advAuto="0" spid="86" grpId="6"/>
      <p:bldP build="whole" bldLvl="1" animBg="1" rev="0" advAuto="0" spid="92" grpId="4"/>
      <p:bldP build="whole" bldLvl="1" animBg="1" rev="0" advAuto="0" spid="89"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05" name="Группа 3"/>
          <p:cNvGrpSpPr/>
          <p:nvPr/>
        </p:nvGrpSpPr>
        <p:grpSpPr>
          <a:xfrm>
            <a:off x="714149" y="9126157"/>
            <a:ext cx="3806069" cy="1348292"/>
            <a:chOff x="0" y="113463"/>
            <a:chExt cx="3806068" cy="1348290"/>
          </a:xfrm>
        </p:grpSpPr>
        <p:sp>
          <p:nvSpPr>
            <p:cNvPr id="102" name="Прямоугольник 1"/>
            <p:cNvSpPr/>
            <p:nvPr/>
          </p:nvSpPr>
          <p:spPr>
            <a:xfrm>
              <a:off x="1" y="946689"/>
              <a:ext cx="3806068" cy="144000"/>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sp>
          <p:nvSpPr>
            <p:cNvPr id="103" name="Прямоугольник 31"/>
            <p:cNvSpPr/>
            <p:nvPr/>
          </p:nvSpPr>
          <p:spPr>
            <a:xfrm>
              <a:off x="0" y="1461754"/>
              <a:ext cx="38060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600">
                  <a:solidFill>
                    <a:srgbClr val="FEFFFE"/>
                  </a:solidFill>
                  <a:latin typeface="Palatino"/>
                  <a:ea typeface="Palatino"/>
                  <a:cs typeface="Palatino"/>
                  <a:sym typeface="Palatino"/>
                </a:defRPr>
              </a:lvl1pPr>
            </a:lstStyle>
            <a:p>
              <a:pPr/>
              <a:r>
                <a:t>Dataset </a:t>
              </a:r>
            </a:p>
          </p:txBody>
        </p:sp>
        <p:sp>
          <p:nvSpPr>
            <p:cNvPr id="104" name="Треугольник 32"/>
            <p:cNvSpPr/>
            <p:nvPr/>
          </p:nvSpPr>
          <p:spPr>
            <a:xfrm rot="10800000">
              <a:off x="1705606" y="113463"/>
              <a:ext cx="394856" cy="34039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nvGrpSpPr>
          <p:cNvPr id="110" name="Группа 4"/>
          <p:cNvGrpSpPr/>
          <p:nvPr/>
        </p:nvGrpSpPr>
        <p:grpSpPr>
          <a:xfrm>
            <a:off x="5819611" y="7024044"/>
            <a:ext cx="5214046" cy="3077516"/>
            <a:chOff x="0" y="154986"/>
            <a:chExt cx="5214044" cy="3077515"/>
          </a:xfrm>
        </p:grpSpPr>
        <p:sp>
          <p:nvSpPr>
            <p:cNvPr id="106" name="Прямоугольник 26"/>
            <p:cNvSpPr/>
            <p:nvPr/>
          </p:nvSpPr>
          <p:spPr>
            <a:xfrm>
              <a:off x="0" y="1311908"/>
              <a:ext cx="5198934" cy="196697"/>
            </a:xfrm>
            <a:prstGeom prst="rect">
              <a:avLst/>
            </a:prstGeom>
            <a:solidFill>
              <a:schemeClr val="accent1"/>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nvGrpSpPr>
            <p:cNvPr id="109" name="Группа 34"/>
            <p:cNvGrpSpPr/>
            <p:nvPr/>
          </p:nvGrpSpPr>
          <p:grpSpPr>
            <a:xfrm>
              <a:off x="15110" y="154986"/>
              <a:ext cx="5198935" cy="3077517"/>
              <a:chOff x="0" y="154986"/>
              <a:chExt cx="5198934" cy="3077515"/>
            </a:xfrm>
          </p:grpSpPr>
          <p:sp>
            <p:nvSpPr>
              <p:cNvPr id="107" name="Прямоугольник 38"/>
              <p:cNvSpPr txBox="1"/>
              <p:nvPr/>
            </p:nvSpPr>
            <p:spPr>
              <a:xfrm>
                <a:off x="0" y="1615697"/>
                <a:ext cx="5198935" cy="16168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3600">
                    <a:solidFill>
                      <a:srgbClr val="FEFFFE"/>
                    </a:solidFill>
                    <a:latin typeface="Palatino"/>
                    <a:ea typeface="Palatino"/>
                    <a:cs typeface="Palatino"/>
                    <a:sym typeface="Palatino"/>
                  </a:defRPr>
                </a:lvl1pPr>
              </a:lstStyle>
              <a:p>
                <a:pPr/>
                <a:r>
                  <a:t>Segmentation architecture</a:t>
                </a:r>
              </a:p>
            </p:txBody>
          </p:sp>
          <p:sp>
            <p:nvSpPr>
              <p:cNvPr id="108" name="Треугольник 54"/>
              <p:cNvSpPr/>
              <p:nvPr/>
            </p:nvSpPr>
            <p:spPr>
              <a:xfrm rot="10800000">
                <a:off x="2329789" y="154986"/>
                <a:ext cx="539356" cy="464962"/>
              </a:xfrm>
              <a:prstGeom prst="triangle">
                <a:avLst/>
              </a:prstGeom>
              <a:solidFill>
                <a:schemeClr val="accent3"/>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10"/>
                                        </p:tgtEl>
                                        <p:attrNameLst>
                                          <p:attrName>style.visibility</p:attrName>
                                        </p:attrNameLst>
                                      </p:cBhvr>
                                      <p:to>
                                        <p:strVal val="visible"/>
                                      </p:to>
                                    </p:set>
                                    <p:anim calcmode="lin" valueType="num">
                                      <p:cBhvr>
                                        <p:cTn id="7" dur="500" fill="hold"/>
                                        <p:tgtEl>
                                          <p:spTgt spid="110"/>
                                        </p:tgtEl>
                                        <p:attrNameLst>
                                          <p:attrName>ppt_x</p:attrName>
                                        </p:attrNameLst>
                                      </p:cBhvr>
                                      <p:tavLst>
                                        <p:tav tm="0">
                                          <p:val>
                                            <p:strVal val="#ppt_x"/>
                                          </p:val>
                                        </p:tav>
                                        <p:tav tm="100000">
                                          <p:val>
                                            <p:strVal val="#ppt_x"/>
                                          </p:val>
                                        </p:tav>
                                      </p:tavLst>
                                    </p:anim>
                                    <p:anim calcmode="lin" valueType="num">
                                      <p:cBhvr>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 grpId="1"/>
    </p:bldLst>
  </p:timing>
</p:sld>
</file>

<file path=ppt/theme/theme1.xml><?xml version="1.0" encoding="utf-8"?>
<a:theme xmlns:a="http://schemas.openxmlformats.org/drawingml/2006/main" xmlns:r="http://schemas.openxmlformats.org/officeDocument/2006/relationships" name="White">
  <a:themeElements>
    <a:clrScheme name="White">
      <a:dk1>
        <a:srgbClr val="2F3A3E"/>
      </a:dk1>
      <a:lt1>
        <a:srgbClr val="3E1C0F"/>
      </a:lt1>
      <a:dk2>
        <a:srgbClr val="A7A7A7"/>
      </a:dk2>
      <a:lt2>
        <a:srgbClr val="535353"/>
      </a:lt2>
      <a:accent1>
        <a:srgbClr val="92DA18"/>
      </a:accent1>
      <a:accent2>
        <a:srgbClr val="93D919"/>
      </a:accent2>
      <a:accent3>
        <a:srgbClr val="313A3F"/>
      </a:accent3>
      <a:accent4>
        <a:srgbClr val="464F56"/>
      </a:accent4>
      <a:accent5>
        <a:srgbClr val="576468"/>
      </a:accent5>
      <a:accent6>
        <a:srgbClr val="527A0D"/>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FFFE"/>
        </a:solidFill>
        <a:ln w="25400" cap="flat">
          <a:solidFill>
            <a:schemeClr val="accent1"/>
          </a:solidFill>
          <a:prstDash val="solid"/>
          <a:round/>
        </a:ln>
        <a:effectLst/>
        <a:sp3d/>
      </a:spPr>
      <a:bodyPr rot="0" spcFirstLastPara="1" vertOverflow="overflow" horzOverflow="overflow" vert="horz" wrap="square" lIns="38100" tIns="38100" rIns="38100" bIns="38100" numCol="1" spcCol="38100" rtlCol="0" anchor="ctr" upright="0">
        <a:spAutoFit/>
      </a:bodyPr>
      <a:lstStyle>
        <a:def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92DA18"/>
      </a:accent1>
      <a:accent2>
        <a:srgbClr val="93D919"/>
      </a:accent2>
      <a:accent3>
        <a:srgbClr val="313A3F"/>
      </a:accent3>
      <a:accent4>
        <a:srgbClr val="464F56"/>
      </a:accent4>
      <a:accent5>
        <a:srgbClr val="576468"/>
      </a:accent5>
      <a:accent6>
        <a:srgbClr val="527A0D"/>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FFFE"/>
        </a:solidFill>
        <a:ln w="25400" cap="flat">
          <a:solidFill>
            <a:schemeClr val="accent1"/>
          </a:solidFill>
          <a:prstDash val="solid"/>
          <a:round/>
        </a:ln>
        <a:effectLst/>
        <a:sp3d/>
      </a:spPr>
      <a:bodyPr rot="0" spcFirstLastPara="1" vertOverflow="overflow" horzOverflow="overflow" vert="horz" wrap="square" lIns="38100" tIns="38100" rIns="38100" bIns="38100" numCol="1" spcCol="38100" rtlCol="0" anchor="ctr" upright="0">
        <a:spAutoFit/>
      </a:bodyPr>
      <a:lstStyle>
        <a:def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8255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2F3A3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